
<file path=[Content_Types].xml><?xml version="1.0" encoding="utf-8"?>
<Types xmlns="http://schemas.openxmlformats.org/package/2006/content-types">
  <Default Extension="jpg" ContentType="image/jp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65" r:id="rId3"/>
    <p:sldId id="257" r:id="rId4"/>
    <p:sldId id="258" r:id="rId5"/>
    <p:sldId id="259" r:id="rId6"/>
    <p:sldId id="260" r:id="rId7"/>
    <p:sldId id="261" r:id="rId8"/>
    <p:sldId id="262" r:id="rId9"/>
    <p:sldId id="263" r:id="rId10"/>
    <p:sldId id="264" r:id="rId11"/>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074" y="28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C14BEDBB-680E-4E2B-A211-147F47F1B55E}" type="datetimeFigureOut">
              <a:rPr lang="en-US" smtClean="0"/>
              <a:t>3/25/26</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7CD9134F-152F-4799-AEEE-241F0BC67A20}" type="slidenum">
              <a:rPr lang="en-US" smtClean="0"/>
              <a:t>‹#›</a:t>
            </a:fld>
            <a:endParaRPr lang="en-US"/>
          </a:p>
        </p:txBody>
      </p:sp>
    </p:spTree>
    <p:extLst>
      <p:ext uri="{BB962C8B-B14F-4D97-AF65-F5344CB8AC3E}">
        <p14:creationId xmlns:p14="http://schemas.microsoft.com/office/powerpoint/2010/main" val="2743344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sz="4600" b="0" i="0">
                <a:solidFill>
                  <a:srgbClr val="005ABF"/>
                </a:solidFill>
                <a:latin typeface="Calibri"/>
                <a:cs typeface="Calibri"/>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0" b="0" i="0">
                <a:solidFill>
                  <a:srgbClr val="005AB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0" b="0" i="0">
                <a:solidFill>
                  <a:srgbClr val="005ABF"/>
                </a:solidFill>
                <a:latin typeface="Calibri"/>
                <a:cs typeface="Calibri"/>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0" b="0" i="0">
                <a:solidFill>
                  <a:srgbClr val="005AB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05899" y="1085414"/>
            <a:ext cx="10723880" cy="1409064"/>
          </a:xfrm>
          <a:prstGeom prst="rect">
            <a:avLst/>
          </a:prstGeom>
        </p:spPr>
        <p:txBody>
          <a:bodyPr wrap="square" lIns="0" tIns="0" rIns="0" bIns="0">
            <a:spAutoFit/>
          </a:bodyPr>
          <a:lstStyle>
            <a:lvl1pPr>
              <a:defRPr sz="4600" b="0" i="0">
                <a:solidFill>
                  <a:srgbClr val="005ABF"/>
                </a:solidFill>
                <a:latin typeface="Calibri"/>
                <a:cs typeface="Calibri"/>
              </a:defRPr>
            </a:lvl1pPr>
          </a:lstStyle>
          <a:p>
            <a:endParaRPr/>
          </a:p>
        </p:txBody>
      </p:sp>
      <p:sp>
        <p:nvSpPr>
          <p:cNvPr id="3" name="Holder 3"/>
          <p:cNvSpPr>
            <a:spLocks noGrp="1"/>
          </p:cNvSpPr>
          <p:nvPr>
            <p:ph type="body" idx="1"/>
          </p:nvPr>
        </p:nvSpPr>
        <p:spPr>
          <a:xfrm>
            <a:off x="858636" y="4358242"/>
            <a:ext cx="16570960" cy="37020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3/25/26</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descr="$PPTXTitle"/>
          <p:cNvSpPr txBox="1">
            <a:spLocks noGrp="1"/>
          </p:cNvSpPr>
          <p:nvPr>
            <p:ph type="title"/>
          </p:nvPr>
        </p:nvSpPr>
        <p:spPr>
          <a:xfrm>
            <a:off x="685800" y="407570"/>
            <a:ext cx="17373600" cy="1028487"/>
          </a:xfrm>
          <a:prstGeom prst="rect">
            <a:avLst/>
          </a:prstGeom>
        </p:spPr>
        <p:txBody>
          <a:bodyPr vert="horz" wrap="square" lIns="0" tIns="12700" rIns="0" bIns="0" rtlCol="0">
            <a:spAutoFit/>
          </a:bodyPr>
          <a:lstStyle/>
          <a:p>
            <a:pPr marL="12700">
              <a:lnSpc>
                <a:spcPct val="100000"/>
              </a:lnSpc>
              <a:spcBef>
                <a:spcPts val="100"/>
              </a:spcBef>
            </a:pPr>
            <a:r>
              <a:rPr lang="en-US" sz="6600" dirty="0">
                <a:latin typeface="Baskerville Old Face" panose="02020602080505020303" pitchFamily="18" charset="0"/>
              </a:rPr>
              <a:t>Innovating Together: An Introduction to CDVS</a:t>
            </a:r>
            <a:endParaRPr sz="6600" dirty="0">
              <a:latin typeface="Baskerville Old Face" panose="02020602080505020303" pitchFamily="18" charset="0"/>
            </a:endParaRPr>
          </a:p>
        </p:txBody>
      </p:sp>
      <p:pic>
        <p:nvPicPr>
          <p:cNvPr id="9" name="Sade_TheBestOfSade_Paradise_9">
            <a:hlinkClick r:id="" action="ppaction://media"/>
            <a:extLst>
              <a:ext uri="{FF2B5EF4-FFF2-40B4-BE49-F238E27FC236}">
                <a16:creationId xmlns:a16="http://schemas.microsoft.com/office/drawing/2014/main" id="{7E04A2E2-B98B-DE2F-87A4-51812EE728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6864372" y="9116242"/>
            <a:ext cx="609600" cy="609600"/>
          </a:xfrm>
          <a:prstGeom prst="rect">
            <a:avLst/>
          </a:prstGeom>
        </p:spPr>
      </p:pic>
      <p:pic>
        <p:nvPicPr>
          <p:cNvPr id="13" name="object 3">
            <a:extLst>
              <a:ext uri="{FF2B5EF4-FFF2-40B4-BE49-F238E27FC236}">
                <a16:creationId xmlns:a16="http://schemas.microsoft.com/office/drawing/2014/main" id="{E6808522-DE1F-4B64-8619-DEE3CAE3C7CC}"/>
              </a:ext>
            </a:extLst>
          </p:cNvPr>
          <p:cNvPicPr/>
          <p:nvPr/>
        </p:nvPicPr>
        <p:blipFill>
          <a:blip r:embed="rId6" cstate="print"/>
          <a:stretch>
            <a:fillRect/>
          </a:stretch>
        </p:blipFill>
        <p:spPr>
          <a:xfrm>
            <a:off x="0" y="1568436"/>
            <a:ext cx="18288000" cy="8718564"/>
          </a:xfrm>
          <a:prstGeom prst="rect">
            <a:avLst/>
          </a:prstGeom>
        </p:spPr>
      </p:pic>
      <p:pic>
        <p:nvPicPr>
          <p:cNvPr id="14" name="Picture 13">
            <a:extLst>
              <a:ext uri="{FF2B5EF4-FFF2-40B4-BE49-F238E27FC236}">
                <a16:creationId xmlns:a16="http://schemas.microsoft.com/office/drawing/2014/main" id="{A16F1946-129B-88C0-C577-46FFC358C6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69072" y="8289995"/>
            <a:ext cx="1600200" cy="1279459"/>
          </a:xfrm>
          <a:prstGeom prst="rect">
            <a:avLst/>
          </a:prstGeom>
        </p:spPr>
      </p:pic>
      <p:sp>
        <p:nvSpPr>
          <p:cNvPr id="15" name="object 4">
            <a:extLst>
              <a:ext uri="{FF2B5EF4-FFF2-40B4-BE49-F238E27FC236}">
                <a16:creationId xmlns:a16="http://schemas.microsoft.com/office/drawing/2014/main" id="{A0BC23C4-1B43-4F2F-3BEF-83707149449D}"/>
              </a:ext>
            </a:extLst>
          </p:cNvPr>
          <p:cNvSpPr/>
          <p:nvPr/>
        </p:nvSpPr>
        <p:spPr>
          <a:xfrm>
            <a:off x="1028515" y="9598788"/>
            <a:ext cx="8787765" cy="0"/>
          </a:xfrm>
          <a:custGeom>
            <a:avLst/>
            <a:gdLst/>
            <a:ahLst/>
            <a:cxnLst/>
            <a:rect l="l" t="t" r="r" b="b"/>
            <a:pathLst>
              <a:path w="8787765">
                <a:moveTo>
                  <a:pt x="8787384" y="0"/>
                </a:moveTo>
                <a:lnTo>
                  <a:pt x="0" y="0"/>
                </a:lnTo>
              </a:path>
            </a:pathLst>
          </a:custGeom>
          <a:ln w="19050">
            <a:solidFill>
              <a:srgbClr val="33C5E8"/>
            </a:solidFill>
          </a:ln>
        </p:spPr>
        <p:txBody>
          <a:bodyPr wrap="square" lIns="0" tIns="0" rIns="0" bIns="0" rtlCol="0"/>
          <a:lstStyle/>
          <a:p>
            <a:endParaRPr/>
          </a:p>
        </p:txBody>
      </p:sp>
      <p:sp>
        <p:nvSpPr>
          <p:cNvPr id="16" name="object 8">
            <a:extLst>
              <a:ext uri="{FF2B5EF4-FFF2-40B4-BE49-F238E27FC236}">
                <a16:creationId xmlns:a16="http://schemas.microsoft.com/office/drawing/2014/main" id="{B249D388-44E3-37FE-C3E9-8AC01031FC2B}"/>
              </a:ext>
            </a:extLst>
          </p:cNvPr>
          <p:cNvSpPr txBox="1"/>
          <p:nvPr/>
        </p:nvSpPr>
        <p:spPr>
          <a:xfrm>
            <a:off x="1019474" y="9579757"/>
            <a:ext cx="10334326" cy="471170"/>
          </a:xfrm>
          <a:prstGeom prst="rect">
            <a:avLst/>
          </a:prstGeom>
        </p:spPr>
        <p:txBody>
          <a:bodyPr vert="horz" wrap="square" lIns="0" tIns="15240" rIns="0" bIns="0" rtlCol="0">
            <a:spAutoFit/>
          </a:bodyPr>
          <a:lstStyle/>
          <a:p>
            <a:pPr marL="12700">
              <a:lnSpc>
                <a:spcPct val="100000"/>
              </a:lnSpc>
              <a:spcBef>
                <a:spcPts val="120"/>
              </a:spcBef>
            </a:pPr>
            <a:r>
              <a:rPr sz="2900" spc="75" dirty="0">
                <a:solidFill>
                  <a:srgbClr val="06418C"/>
                </a:solidFill>
                <a:latin typeface="Calibri"/>
                <a:cs typeface="Calibri"/>
              </a:rPr>
              <a:t>Technical</a:t>
            </a:r>
            <a:r>
              <a:rPr sz="2900" spc="110" dirty="0">
                <a:solidFill>
                  <a:srgbClr val="06418C"/>
                </a:solidFill>
                <a:latin typeface="Calibri"/>
                <a:cs typeface="Calibri"/>
              </a:rPr>
              <a:t> </a:t>
            </a:r>
            <a:r>
              <a:rPr sz="2900" spc="45" dirty="0">
                <a:solidFill>
                  <a:srgbClr val="06418C"/>
                </a:solidFill>
                <a:latin typeface="Calibri"/>
                <a:cs typeface="Calibri"/>
              </a:rPr>
              <a:t>Architecture</a:t>
            </a:r>
            <a:r>
              <a:rPr sz="2900" spc="114" dirty="0">
                <a:solidFill>
                  <a:srgbClr val="06418C"/>
                </a:solidFill>
                <a:latin typeface="Calibri"/>
                <a:cs typeface="Calibri"/>
              </a:rPr>
              <a:t> </a:t>
            </a:r>
            <a:r>
              <a:rPr sz="2900" spc="100" dirty="0">
                <a:solidFill>
                  <a:srgbClr val="06418C"/>
                </a:solidFill>
                <a:latin typeface="Calibri"/>
                <a:cs typeface="Calibri"/>
              </a:rPr>
              <a:t>and</a:t>
            </a:r>
            <a:r>
              <a:rPr sz="2900" spc="110" dirty="0">
                <a:solidFill>
                  <a:srgbClr val="06418C"/>
                </a:solidFill>
                <a:latin typeface="Calibri"/>
                <a:cs typeface="Calibri"/>
              </a:rPr>
              <a:t> </a:t>
            </a:r>
            <a:r>
              <a:rPr sz="2900" spc="85" dirty="0">
                <a:solidFill>
                  <a:srgbClr val="06418C"/>
                </a:solidFill>
                <a:latin typeface="Calibri"/>
                <a:cs typeface="Calibri"/>
              </a:rPr>
              <a:t>Real-</a:t>
            </a:r>
            <a:r>
              <a:rPr sz="2900" spc="90" dirty="0">
                <a:solidFill>
                  <a:srgbClr val="06418C"/>
                </a:solidFill>
                <a:latin typeface="Calibri"/>
                <a:cs typeface="Calibri"/>
              </a:rPr>
              <a:t>Time</a:t>
            </a:r>
            <a:r>
              <a:rPr sz="2900" spc="114" dirty="0">
                <a:solidFill>
                  <a:srgbClr val="06418C"/>
                </a:solidFill>
                <a:latin typeface="Calibri"/>
                <a:cs typeface="Calibri"/>
              </a:rPr>
              <a:t> </a:t>
            </a:r>
            <a:r>
              <a:rPr sz="2900" spc="65" dirty="0">
                <a:solidFill>
                  <a:srgbClr val="06418C"/>
                </a:solidFill>
                <a:latin typeface="Calibri"/>
                <a:cs typeface="Calibri"/>
              </a:rPr>
              <a:t>Synchronization</a:t>
            </a:r>
            <a:endParaRPr sz="2900" dirty="0">
              <a:latin typeface="Calibri"/>
              <a:cs typeface="Calibri"/>
            </a:endParaRPr>
          </a:p>
        </p:txBody>
      </p:sp>
      <p:sp>
        <p:nvSpPr>
          <p:cNvPr id="17" name="object 6"/>
          <p:cNvSpPr txBox="1"/>
          <p:nvPr/>
        </p:nvSpPr>
        <p:spPr>
          <a:xfrm>
            <a:off x="14047922" y="9650173"/>
            <a:ext cx="4267200" cy="289823"/>
          </a:xfrm>
          <a:prstGeom prst="rect">
            <a:avLst/>
          </a:prstGeom>
        </p:spPr>
        <p:txBody>
          <a:bodyPr vert="horz" wrap="square" lIns="0" tIns="12700" rIns="0" bIns="0" rtlCol="0">
            <a:spAutoFit/>
          </a:bodyPr>
          <a:lstStyle/>
          <a:p>
            <a:pPr marL="12700">
              <a:lnSpc>
                <a:spcPct val="100000"/>
              </a:lnSpc>
              <a:spcBef>
                <a:spcPts val="100"/>
              </a:spcBef>
            </a:pPr>
            <a:r>
              <a:rPr lang="en-US" sz="1800" dirty="0">
                <a:solidFill>
                  <a:srgbClr val="026DBF"/>
                </a:solidFill>
                <a:effectLst/>
                <a:latin typeface="Calibri" panose="020F0502020204030204" pitchFamily="34" charset="0"/>
              </a:rPr>
              <a:t>Prepared and delivered by Kevin R. Turner</a:t>
            </a:r>
            <a:endParaRPr sz="1800" dirty="0">
              <a:latin typeface="Calibri"/>
              <a:cs typeface="Calibri"/>
            </a:endParaRPr>
          </a:p>
        </p:txBody>
      </p:sp>
      <p:sp>
        <p:nvSpPr>
          <p:cNvPr id="18" name="object 5">
            <a:extLst>
              <a:ext uri="{FF2B5EF4-FFF2-40B4-BE49-F238E27FC236}">
                <a16:creationId xmlns:a16="http://schemas.microsoft.com/office/drawing/2014/main" id="{7E35145E-7FC6-8BBE-7540-BB49BD1133A3}"/>
              </a:ext>
            </a:extLst>
          </p:cNvPr>
          <p:cNvSpPr txBox="1"/>
          <p:nvPr/>
        </p:nvSpPr>
        <p:spPr>
          <a:xfrm>
            <a:off x="16266763" y="9887279"/>
            <a:ext cx="2057400" cy="289823"/>
          </a:xfrm>
          <a:prstGeom prst="rect">
            <a:avLst/>
          </a:prstGeom>
        </p:spPr>
        <p:txBody>
          <a:bodyPr vert="horz" wrap="square" lIns="0" tIns="12700" rIns="0" bIns="0" rtlCol="0">
            <a:spAutoFit/>
          </a:bodyPr>
          <a:lstStyle/>
          <a:p>
            <a:pPr marL="12700">
              <a:lnSpc>
                <a:spcPct val="100000"/>
              </a:lnSpc>
              <a:spcBef>
                <a:spcPts val="100"/>
              </a:spcBef>
            </a:pPr>
            <a:r>
              <a:rPr lang="en-US" sz="1800" dirty="0">
                <a:solidFill>
                  <a:srgbClr val="094B8F"/>
                </a:solidFill>
                <a:effectLst/>
                <a:latin typeface="Calibri" panose="020F0502020204030204" pitchFamily="34" charset="0"/>
              </a:rPr>
              <a:t>February 25, 2026</a:t>
            </a:r>
            <a:endParaRPr sz="1800" dirty="0">
              <a:latin typeface="Calibri"/>
              <a:cs typeface="Calibri"/>
            </a:endParaRPr>
          </a:p>
        </p:txBody>
      </p:sp>
      <p:pic>
        <p:nvPicPr>
          <p:cNvPr id="19" name="Picture 18">
            <a:extLst>
              <a:ext uri="{FF2B5EF4-FFF2-40B4-BE49-F238E27FC236}">
                <a16:creationId xmlns:a16="http://schemas.microsoft.com/office/drawing/2014/main" id="{D09A6D7A-DE62-2234-B307-234A514F92A8}"/>
              </a:ext>
            </a:extLst>
          </p:cNvPr>
          <p:cNvPicPr>
            <a:picLocks noChangeAspect="1"/>
          </p:cNvPicPr>
          <p:nvPr/>
        </p:nvPicPr>
        <p:blipFill>
          <a:blip r:embed="rId8"/>
          <a:stretch>
            <a:fillRect/>
          </a:stretch>
        </p:blipFill>
        <p:spPr>
          <a:xfrm>
            <a:off x="10456894" y="1423287"/>
            <a:ext cx="6712278" cy="3913971"/>
          </a:xfrm>
          <a:prstGeom prst="rect">
            <a:avLst/>
          </a:prstGeom>
        </p:spPr>
      </p:pic>
      <p:sp>
        <p:nvSpPr>
          <p:cNvPr id="20" name="TextBox 19">
            <a:extLst>
              <a:ext uri="{FF2B5EF4-FFF2-40B4-BE49-F238E27FC236}">
                <a16:creationId xmlns:a16="http://schemas.microsoft.com/office/drawing/2014/main" id="{DD789F64-5DD3-761F-74BD-E65C6E744D93}"/>
              </a:ext>
            </a:extLst>
          </p:cNvPr>
          <p:cNvSpPr txBox="1"/>
          <p:nvPr/>
        </p:nvSpPr>
        <p:spPr>
          <a:xfrm>
            <a:off x="685800" y="1809571"/>
            <a:ext cx="6934200" cy="1200329"/>
          </a:xfrm>
          <a:prstGeom prst="rect">
            <a:avLst/>
          </a:prstGeom>
          <a:noFill/>
        </p:spPr>
        <p:txBody>
          <a:bodyPr wrap="square" rtlCol="0">
            <a:spAutoFit/>
          </a:bodyPr>
          <a:lstStyle/>
          <a:p>
            <a:r>
              <a:rPr lang="en-US" sz="2400" dirty="0">
                <a:solidFill>
                  <a:srgbClr val="245794"/>
                </a:solidFill>
              </a:rPr>
              <a:t>Prepared for the </a:t>
            </a:r>
            <a:r>
              <a:rPr lang="en-US" sz="2400" b="1" dirty="0">
                <a:solidFill>
                  <a:srgbClr val="245794"/>
                </a:solidFill>
              </a:rPr>
              <a:t>IBM Team</a:t>
            </a:r>
            <a:r>
              <a:rPr lang="en-US" sz="2400" dirty="0">
                <a:solidFill>
                  <a:srgbClr val="245794"/>
                </a:solidFill>
              </a:rPr>
              <a:t>: Eric Saber, Ken Graff, David Reyes, Jonathan Sloan, Michael Geer, and Marc Passarella.</a:t>
            </a:r>
          </a:p>
        </p:txBody>
      </p:sp>
      <p:sp>
        <p:nvSpPr>
          <p:cNvPr id="22" name="object 4">
            <a:extLst>
              <a:ext uri="{FF2B5EF4-FFF2-40B4-BE49-F238E27FC236}">
                <a16:creationId xmlns:a16="http://schemas.microsoft.com/office/drawing/2014/main" id="{FFB72146-1496-5470-CF47-B68E2E65A4B3}"/>
              </a:ext>
            </a:extLst>
          </p:cNvPr>
          <p:cNvSpPr/>
          <p:nvPr/>
        </p:nvSpPr>
        <p:spPr>
          <a:xfrm>
            <a:off x="685800" y="3053421"/>
            <a:ext cx="6248400" cy="45719"/>
          </a:xfrm>
          <a:custGeom>
            <a:avLst/>
            <a:gdLst/>
            <a:ahLst/>
            <a:cxnLst/>
            <a:rect l="l" t="t" r="r" b="b"/>
            <a:pathLst>
              <a:path w="8787765">
                <a:moveTo>
                  <a:pt x="8787384" y="0"/>
                </a:moveTo>
                <a:lnTo>
                  <a:pt x="0" y="0"/>
                </a:lnTo>
              </a:path>
            </a:pathLst>
          </a:custGeom>
          <a:ln w="19050">
            <a:solidFill>
              <a:srgbClr val="33C5E8"/>
            </a:solidFill>
          </a:ln>
        </p:spPr>
        <p:txBody>
          <a:bodyPr wrap="square" lIns="0" tIns="0" rIns="0" bIns="0" rtlCol="0"/>
          <a:lstStyle/>
          <a:p>
            <a:endParaRPr/>
          </a:p>
        </p:txBody>
      </p:sp>
      <p:sp>
        <p:nvSpPr>
          <p:cNvPr id="25" name="object 4">
            <a:extLst>
              <a:ext uri="{FF2B5EF4-FFF2-40B4-BE49-F238E27FC236}">
                <a16:creationId xmlns:a16="http://schemas.microsoft.com/office/drawing/2014/main" id="{DB2585E4-8651-97CC-CC39-99B4A79014BB}"/>
              </a:ext>
            </a:extLst>
          </p:cNvPr>
          <p:cNvSpPr/>
          <p:nvPr/>
        </p:nvSpPr>
        <p:spPr>
          <a:xfrm>
            <a:off x="711631" y="1744981"/>
            <a:ext cx="2971800" cy="45719"/>
          </a:xfrm>
          <a:custGeom>
            <a:avLst/>
            <a:gdLst/>
            <a:ahLst/>
            <a:cxnLst/>
            <a:rect l="l" t="t" r="r" b="b"/>
            <a:pathLst>
              <a:path w="8787765">
                <a:moveTo>
                  <a:pt x="8787384" y="0"/>
                </a:moveTo>
                <a:lnTo>
                  <a:pt x="0" y="0"/>
                </a:lnTo>
              </a:path>
            </a:pathLst>
          </a:custGeom>
          <a:ln w="19050">
            <a:solidFill>
              <a:srgbClr val="33C5E8"/>
            </a:solidFill>
          </a:ln>
        </p:spPr>
        <p:txBody>
          <a:bodyPr wrap="square" lIns="0" tIns="0" rIns="0" bIns="0" rtlCol="0"/>
          <a:lstStyle/>
          <a:p>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6181">
        <p15:prstTrans prst="curtains"/>
      </p:transition>
    </mc:Choice>
    <mc:Fallback xmlns="">
      <p:transition spd="slow" advTm="161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80">
                                          <p:stCondLst>
                                            <p:cond delay="0"/>
                                          </p:stCondLst>
                                        </p:cTn>
                                        <p:tgtEl>
                                          <p:spTgt spid="19"/>
                                        </p:tgtEl>
                                      </p:cBhvr>
                                    </p:animEffect>
                                    <p:anim calcmode="lin" valueType="num">
                                      <p:cBhvr>
                                        <p:cTn id="2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7" dur="26">
                                          <p:stCondLst>
                                            <p:cond delay="650"/>
                                          </p:stCondLst>
                                        </p:cTn>
                                        <p:tgtEl>
                                          <p:spTgt spid="19"/>
                                        </p:tgtEl>
                                      </p:cBhvr>
                                      <p:to x="100000" y="60000"/>
                                    </p:animScale>
                                    <p:animScale>
                                      <p:cBhvr>
                                        <p:cTn id="28" dur="166" decel="50000">
                                          <p:stCondLst>
                                            <p:cond delay="676"/>
                                          </p:stCondLst>
                                        </p:cTn>
                                        <p:tgtEl>
                                          <p:spTgt spid="19"/>
                                        </p:tgtEl>
                                      </p:cBhvr>
                                      <p:to x="100000" y="100000"/>
                                    </p:animScale>
                                    <p:animScale>
                                      <p:cBhvr>
                                        <p:cTn id="29" dur="26">
                                          <p:stCondLst>
                                            <p:cond delay="1312"/>
                                          </p:stCondLst>
                                        </p:cTn>
                                        <p:tgtEl>
                                          <p:spTgt spid="19"/>
                                        </p:tgtEl>
                                      </p:cBhvr>
                                      <p:to x="100000" y="80000"/>
                                    </p:animScale>
                                    <p:animScale>
                                      <p:cBhvr>
                                        <p:cTn id="30" dur="166" decel="50000">
                                          <p:stCondLst>
                                            <p:cond delay="1338"/>
                                          </p:stCondLst>
                                        </p:cTn>
                                        <p:tgtEl>
                                          <p:spTgt spid="19"/>
                                        </p:tgtEl>
                                      </p:cBhvr>
                                      <p:to x="100000" y="100000"/>
                                    </p:animScale>
                                    <p:animScale>
                                      <p:cBhvr>
                                        <p:cTn id="31" dur="26">
                                          <p:stCondLst>
                                            <p:cond delay="1642"/>
                                          </p:stCondLst>
                                        </p:cTn>
                                        <p:tgtEl>
                                          <p:spTgt spid="19"/>
                                        </p:tgtEl>
                                      </p:cBhvr>
                                      <p:to x="100000" y="90000"/>
                                    </p:animScale>
                                    <p:animScale>
                                      <p:cBhvr>
                                        <p:cTn id="32" dur="166" decel="50000">
                                          <p:stCondLst>
                                            <p:cond delay="1668"/>
                                          </p:stCondLst>
                                        </p:cTn>
                                        <p:tgtEl>
                                          <p:spTgt spid="19"/>
                                        </p:tgtEl>
                                      </p:cBhvr>
                                      <p:to x="100000" y="100000"/>
                                    </p:animScale>
                                    <p:animScale>
                                      <p:cBhvr>
                                        <p:cTn id="33" dur="26">
                                          <p:stCondLst>
                                            <p:cond delay="1808"/>
                                          </p:stCondLst>
                                        </p:cTn>
                                        <p:tgtEl>
                                          <p:spTgt spid="19"/>
                                        </p:tgtEl>
                                      </p:cBhvr>
                                      <p:to x="100000" y="95000"/>
                                    </p:animScale>
                                    <p:animScale>
                                      <p:cBhvr>
                                        <p:cTn id="34" dur="166" decel="50000">
                                          <p:stCondLst>
                                            <p:cond delay="1834"/>
                                          </p:stCondLst>
                                        </p:cTn>
                                        <p:tgtEl>
                                          <p:spTgt spid="19"/>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1000" fill="hold"/>
                                        <p:tgtEl>
                                          <p:spTgt spid="22"/>
                                        </p:tgtEl>
                                        <p:attrNameLst>
                                          <p:attrName>ppt_w</p:attrName>
                                        </p:attrNameLst>
                                      </p:cBhvr>
                                      <p:tavLst>
                                        <p:tav tm="0">
                                          <p:val>
                                            <p:fltVal val="0"/>
                                          </p:val>
                                        </p:tav>
                                        <p:tav tm="100000">
                                          <p:val>
                                            <p:strVal val="#ppt_w"/>
                                          </p:val>
                                        </p:tav>
                                      </p:tavLst>
                                    </p:anim>
                                    <p:anim calcmode="lin" valueType="num">
                                      <p:cBhvr>
                                        <p:cTn id="47" dur="1000" fill="hold"/>
                                        <p:tgtEl>
                                          <p:spTgt spid="22"/>
                                        </p:tgtEl>
                                        <p:attrNameLst>
                                          <p:attrName>ppt_h</p:attrName>
                                        </p:attrNameLst>
                                      </p:cBhvr>
                                      <p:tavLst>
                                        <p:tav tm="0">
                                          <p:val>
                                            <p:fltVal val="0"/>
                                          </p:val>
                                        </p:tav>
                                        <p:tav tm="100000">
                                          <p:val>
                                            <p:strVal val="#ppt_h"/>
                                          </p:val>
                                        </p:tav>
                                      </p:tavLst>
                                    </p:anim>
                                    <p:anim calcmode="lin" valueType="num">
                                      <p:cBhvr>
                                        <p:cTn id="48" dur="1000" fill="hold"/>
                                        <p:tgtEl>
                                          <p:spTgt spid="22"/>
                                        </p:tgtEl>
                                        <p:attrNameLst>
                                          <p:attrName>style.rotation</p:attrName>
                                        </p:attrNameLst>
                                      </p:cBhvr>
                                      <p:tavLst>
                                        <p:tav tm="0">
                                          <p:val>
                                            <p:fltVal val="90"/>
                                          </p:val>
                                        </p:tav>
                                        <p:tav tm="100000">
                                          <p:val>
                                            <p:fltVal val="0"/>
                                          </p:val>
                                        </p:tav>
                                      </p:tavLst>
                                    </p:anim>
                                    <p:animEffect transition="in" filter="fade">
                                      <p:cBhvr>
                                        <p:cTn id="49" dur="10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500" fill="hold"/>
                                        <p:tgtEl>
                                          <p:spTgt spid="25"/>
                                        </p:tgtEl>
                                        <p:attrNameLst>
                                          <p:attrName>ppt_w</p:attrName>
                                        </p:attrNameLst>
                                      </p:cBhvr>
                                      <p:tavLst>
                                        <p:tav tm="0">
                                          <p:val>
                                            <p:fltVal val="0"/>
                                          </p:val>
                                        </p:tav>
                                        <p:tav tm="100000">
                                          <p:val>
                                            <p:strVal val="#ppt_w"/>
                                          </p:val>
                                        </p:tav>
                                      </p:tavLst>
                                    </p:anim>
                                    <p:anim calcmode="lin" valueType="num">
                                      <p:cBhvr>
                                        <p:cTn id="55" dur="500" fill="hold"/>
                                        <p:tgtEl>
                                          <p:spTgt spid="25"/>
                                        </p:tgtEl>
                                        <p:attrNameLst>
                                          <p:attrName>ppt_h</p:attrName>
                                        </p:attrNameLst>
                                      </p:cBhvr>
                                      <p:tavLst>
                                        <p:tav tm="0">
                                          <p:val>
                                            <p:fltVal val="0"/>
                                          </p:val>
                                        </p:tav>
                                        <p:tav tm="100000">
                                          <p:val>
                                            <p:strVal val="#ppt_h"/>
                                          </p:val>
                                        </p:tav>
                                      </p:tavLst>
                                    </p:anim>
                                    <p:animEffect transition="in" filter="fade">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5" presetClass="emph" presetSubtype="0" grpId="0" nodeType="clickEffect">
                                  <p:stCondLst>
                                    <p:cond delay="0"/>
                                  </p:stCondLst>
                                  <p:iterate type="lt">
                                    <p:tmAbs val="25"/>
                                  </p:iterate>
                                  <p:childTnLst>
                                    <p:set>
                                      <p:cBhvr override="childStyle">
                                        <p:cTn id="60" dur="indefinite"/>
                                        <p:tgtEl>
                                          <p:spTgt spid="16"/>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1" repeatCount="indefinite" fill="hold" display="0">
                  <p:stCondLst>
                    <p:cond delay="indefinite"/>
                  </p:stCondLst>
                  <p:endCondLst>
                    <p:cond evt="onStopAudio" delay="0">
                      <p:tgtEl>
                        <p:sldTgt/>
                      </p:tgtEl>
                    </p:cond>
                  </p:endCondLst>
                </p:cTn>
                <p:tgtEl>
                  <p:spTgt spid="9"/>
                </p:tgtEl>
              </p:cMediaNode>
            </p:audio>
          </p:childTnLst>
        </p:cTn>
      </p:par>
    </p:tnLst>
    <p:bldLst>
      <p:bldP spid="7" grpId="0"/>
      <p:bldP spid="16" grpId="0"/>
      <p:bldP spid="17" grpId="0"/>
      <p:bldP spid="20" grpId="0"/>
      <p:bldP spid="22" grpId="0" animBg="1"/>
      <p:bldP spid="25" grpId="0" animBg="1"/>
    </p:bldLst>
  </p:timing>
  <p:extLst>
    <p:ext uri="{E180D4A7-C9FB-4DFB-919C-405C955672EB}">
      <p14:showEvtLst xmlns:p14="http://schemas.microsoft.com/office/powerpoint/2010/main">
        <p14:playEvt time="1" objId="9"/>
      </p14:showEvtLst>
    </p:ext>
  </p:extLs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539680" rIns="0" bIns="0" rtlCol="0">
            <a:spAutoFit/>
          </a:bodyPr>
          <a:lstStyle/>
          <a:p>
            <a:pPr marL="12065">
              <a:lnSpc>
                <a:spcPct val="100000"/>
              </a:lnSpc>
              <a:spcBef>
                <a:spcPts val="100"/>
              </a:spcBef>
            </a:pPr>
            <a:r>
              <a:rPr spc="270" dirty="0"/>
              <a:t>Key</a:t>
            </a:r>
            <a:r>
              <a:rPr spc="190" dirty="0"/>
              <a:t> </a:t>
            </a:r>
            <a:r>
              <a:rPr spc="225" dirty="0"/>
              <a:t>Takeaways</a:t>
            </a:r>
            <a:r>
              <a:rPr spc="195" dirty="0"/>
              <a:t> </a:t>
            </a:r>
            <a:r>
              <a:rPr spc="325" dirty="0"/>
              <a:t>and</a:t>
            </a:r>
            <a:r>
              <a:rPr spc="190" dirty="0"/>
              <a:t> </a:t>
            </a:r>
            <a:r>
              <a:rPr spc="305" dirty="0"/>
              <a:t>Impact</a:t>
            </a:r>
          </a:p>
        </p:txBody>
      </p:sp>
      <p:sp>
        <p:nvSpPr>
          <p:cNvPr id="3" name="object 3"/>
          <p:cNvSpPr txBox="1"/>
          <p:nvPr/>
        </p:nvSpPr>
        <p:spPr>
          <a:xfrm>
            <a:off x="13917350" y="4746989"/>
            <a:ext cx="3540125" cy="3090545"/>
          </a:xfrm>
          <a:prstGeom prst="rect">
            <a:avLst/>
          </a:prstGeom>
        </p:spPr>
        <p:txBody>
          <a:bodyPr vert="horz" wrap="square" lIns="0" tIns="12700" rIns="0" bIns="0" rtlCol="0">
            <a:spAutoFit/>
          </a:bodyPr>
          <a:lstStyle/>
          <a:p>
            <a:pPr marL="12700" marR="1102360">
              <a:lnSpc>
                <a:spcPct val="100000"/>
              </a:lnSpc>
              <a:spcBef>
                <a:spcPts val="100"/>
              </a:spcBef>
            </a:pPr>
            <a:r>
              <a:rPr sz="2900" spc="135" dirty="0">
                <a:solidFill>
                  <a:srgbClr val="005ABF"/>
                </a:solidFill>
                <a:latin typeface="Calibri"/>
                <a:cs typeface="Calibri"/>
              </a:rPr>
              <a:t>Operational </a:t>
            </a:r>
            <a:r>
              <a:rPr sz="2900" spc="210" dirty="0">
                <a:solidFill>
                  <a:srgbClr val="005ABF"/>
                </a:solidFill>
                <a:latin typeface="Calibri"/>
                <a:cs typeface="Calibri"/>
              </a:rPr>
              <a:t>Efﬁciency</a:t>
            </a:r>
            <a:r>
              <a:rPr sz="2900" spc="130" dirty="0">
                <a:solidFill>
                  <a:srgbClr val="005ABF"/>
                </a:solidFill>
                <a:latin typeface="Calibri"/>
                <a:cs typeface="Calibri"/>
              </a:rPr>
              <a:t> </a:t>
            </a:r>
            <a:r>
              <a:rPr sz="2900" spc="180" dirty="0">
                <a:solidFill>
                  <a:srgbClr val="005ABF"/>
                </a:solidFill>
                <a:latin typeface="Calibri"/>
                <a:cs typeface="Calibri"/>
              </a:rPr>
              <a:t>and </a:t>
            </a:r>
            <a:r>
              <a:rPr sz="2900" spc="185" dirty="0">
                <a:solidFill>
                  <a:srgbClr val="005ABF"/>
                </a:solidFill>
                <a:latin typeface="Calibri"/>
                <a:cs typeface="Calibri"/>
              </a:rPr>
              <a:t>Leadership</a:t>
            </a:r>
            <a:endParaRPr sz="2900">
              <a:latin typeface="Calibri"/>
              <a:cs typeface="Calibri"/>
            </a:endParaRPr>
          </a:p>
          <a:p>
            <a:pPr marL="224790" marR="5080" indent="-212725">
              <a:lnSpc>
                <a:spcPct val="101499"/>
              </a:lnSpc>
              <a:spcBef>
                <a:spcPts val="1810"/>
              </a:spcBef>
              <a:buFont typeface="Times New Roman"/>
              <a:buChar char="•"/>
              <a:tabLst>
                <a:tab pos="226060" algn="l"/>
              </a:tabLst>
            </a:pPr>
            <a:r>
              <a:rPr sz="1950" spc="165" dirty="0">
                <a:latin typeface="Calibri"/>
                <a:cs typeface="Calibri"/>
              </a:rPr>
              <a:t>Supports</a:t>
            </a:r>
            <a:r>
              <a:rPr sz="1950" spc="105" dirty="0">
                <a:latin typeface="Calibri"/>
                <a:cs typeface="Calibri"/>
              </a:rPr>
              <a:t> </a:t>
            </a:r>
            <a:r>
              <a:rPr sz="1950" spc="160" dirty="0">
                <a:latin typeface="Calibri"/>
                <a:cs typeface="Calibri"/>
              </a:rPr>
              <a:t>seamless</a:t>
            </a:r>
            <a:r>
              <a:rPr sz="1950" spc="105" dirty="0">
                <a:latin typeface="Calibri"/>
                <a:cs typeface="Calibri"/>
              </a:rPr>
              <a:t> </a:t>
            </a:r>
            <a:r>
              <a:rPr sz="1950" spc="120" dirty="0">
                <a:latin typeface="Calibri"/>
                <a:cs typeface="Calibri"/>
              </a:rPr>
              <a:t>research 	</a:t>
            </a:r>
            <a:r>
              <a:rPr sz="1950" spc="145" dirty="0">
                <a:latin typeface="Calibri"/>
                <a:cs typeface="Calibri"/>
              </a:rPr>
              <a:t>and</a:t>
            </a:r>
            <a:r>
              <a:rPr sz="1950" spc="95" dirty="0">
                <a:latin typeface="Calibri"/>
                <a:cs typeface="Calibri"/>
              </a:rPr>
              <a:t> </a:t>
            </a:r>
            <a:r>
              <a:rPr sz="1950" spc="125" dirty="0">
                <a:latin typeface="Calibri"/>
                <a:cs typeface="Calibri"/>
              </a:rPr>
              <a:t>surgical</a:t>
            </a:r>
            <a:r>
              <a:rPr sz="1950" spc="100" dirty="0">
                <a:latin typeface="Calibri"/>
                <a:cs typeface="Calibri"/>
              </a:rPr>
              <a:t> </a:t>
            </a:r>
            <a:r>
              <a:rPr sz="1950" spc="75" dirty="0">
                <a:latin typeface="Calibri"/>
                <a:cs typeface="Calibri"/>
              </a:rPr>
              <a:t>monitoring, 	</a:t>
            </a:r>
            <a:r>
              <a:rPr sz="1950" spc="120" dirty="0">
                <a:latin typeface="Calibri"/>
                <a:cs typeface="Calibri"/>
              </a:rPr>
              <a:t>positioning</a:t>
            </a:r>
            <a:r>
              <a:rPr sz="1950" spc="90" dirty="0">
                <a:latin typeface="Calibri"/>
                <a:cs typeface="Calibri"/>
              </a:rPr>
              <a:t> </a:t>
            </a:r>
            <a:r>
              <a:rPr sz="1950" spc="215" dirty="0">
                <a:latin typeface="Calibri"/>
                <a:cs typeface="Calibri"/>
              </a:rPr>
              <a:t>CDVS</a:t>
            </a:r>
            <a:r>
              <a:rPr sz="1950" spc="90" dirty="0">
                <a:latin typeface="Calibri"/>
                <a:cs typeface="Calibri"/>
              </a:rPr>
              <a:t> </a:t>
            </a:r>
            <a:r>
              <a:rPr sz="1950" spc="110" dirty="0">
                <a:latin typeface="Calibri"/>
                <a:cs typeface="Calibri"/>
              </a:rPr>
              <a:t>at</a:t>
            </a:r>
            <a:r>
              <a:rPr sz="1950" spc="95" dirty="0">
                <a:latin typeface="Calibri"/>
                <a:cs typeface="Calibri"/>
              </a:rPr>
              <a:t> the 	</a:t>
            </a:r>
            <a:r>
              <a:rPr sz="1950" spc="85" dirty="0">
                <a:latin typeface="Calibri"/>
                <a:cs typeface="Calibri"/>
              </a:rPr>
              <a:t>forefront</a:t>
            </a:r>
            <a:r>
              <a:rPr sz="1950" spc="105" dirty="0">
                <a:latin typeface="Calibri"/>
                <a:cs typeface="Calibri"/>
              </a:rPr>
              <a:t> of </a:t>
            </a:r>
            <a:r>
              <a:rPr sz="1950" spc="130" dirty="0">
                <a:latin typeface="Calibri"/>
                <a:cs typeface="Calibri"/>
              </a:rPr>
              <a:t>medical 	</a:t>
            </a:r>
            <a:r>
              <a:rPr sz="1950" spc="95" dirty="0">
                <a:latin typeface="Calibri"/>
                <a:cs typeface="Calibri"/>
              </a:rPr>
              <a:t>technology.</a:t>
            </a:r>
            <a:endParaRPr sz="1950">
              <a:latin typeface="Calibri"/>
              <a:cs typeface="Calibri"/>
            </a:endParaRPr>
          </a:p>
        </p:txBody>
      </p:sp>
      <p:sp>
        <p:nvSpPr>
          <p:cNvPr id="4" name="object 4"/>
          <p:cNvSpPr txBox="1"/>
          <p:nvPr/>
        </p:nvSpPr>
        <p:spPr>
          <a:xfrm>
            <a:off x="9611938" y="4746989"/>
            <a:ext cx="3523615" cy="4501515"/>
          </a:xfrm>
          <a:prstGeom prst="rect">
            <a:avLst/>
          </a:prstGeom>
        </p:spPr>
        <p:txBody>
          <a:bodyPr vert="horz" wrap="square" lIns="0" tIns="12700" rIns="0" bIns="0" rtlCol="0">
            <a:spAutoFit/>
          </a:bodyPr>
          <a:lstStyle/>
          <a:p>
            <a:pPr marL="12700" marR="634365">
              <a:lnSpc>
                <a:spcPct val="100000"/>
              </a:lnSpc>
              <a:spcBef>
                <a:spcPts val="100"/>
              </a:spcBef>
            </a:pPr>
            <a:r>
              <a:rPr sz="2900" spc="145" dirty="0">
                <a:solidFill>
                  <a:srgbClr val="005ABF"/>
                </a:solidFill>
                <a:latin typeface="Calibri"/>
                <a:cs typeface="Calibri"/>
              </a:rPr>
              <a:t>Immersive </a:t>
            </a:r>
            <a:r>
              <a:rPr sz="2900" spc="135" dirty="0">
                <a:solidFill>
                  <a:srgbClr val="005ABF"/>
                </a:solidFill>
                <a:latin typeface="Calibri"/>
                <a:cs typeface="Calibri"/>
              </a:rPr>
              <a:t>Visualization</a:t>
            </a:r>
            <a:r>
              <a:rPr sz="2900" spc="155" dirty="0">
                <a:solidFill>
                  <a:srgbClr val="005ABF"/>
                </a:solidFill>
                <a:latin typeface="Calibri"/>
                <a:cs typeface="Calibri"/>
              </a:rPr>
              <a:t> </a:t>
            </a:r>
            <a:r>
              <a:rPr sz="2900" spc="180" dirty="0">
                <a:solidFill>
                  <a:srgbClr val="005ABF"/>
                </a:solidFill>
                <a:latin typeface="Calibri"/>
                <a:cs typeface="Calibri"/>
              </a:rPr>
              <a:t>and </a:t>
            </a:r>
            <a:r>
              <a:rPr sz="2900" spc="150" dirty="0">
                <a:solidFill>
                  <a:srgbClr val="005ABF"/>
                </a:solidFill>
                <a:latin typeface="Calibri"/>
                <a:cs typeface="Calibri"/>
              </a:rPr>
              <a:t>Surgical </a:t>
            </a:r>
            <a:r>
              <a:rPr sz="2900" spc="145" dirty="0">
                <a:solidFill>
                  <a:srgbClr val="005ABF"/>
                </a:solidFill>
                <a:latin typeface="Calibri"/>
                <a:cs typeface="Calibri"/>
              </a:rPr>
              <a:t>Collaboration</a:t>
            </a:r>
            <a:endParaRPr sz="2900">
              <a:latin typeface="Calibri"/>
              <a:cs typeface="Calibri"/>
            </a:endParaRPr>
          </a:p>
          <a:p>
            <a:pPr marL="224790" marR="5080" indent="-212725">
              <a:lnSpc>
                <a:spcPct val="101499"/>
              </a:lnSpc>
              <a:spcBef>
                <a:spcPts val="1810"/>
              </a:spcBef>
              <a:buFont typeface="Times New Roman"/>
              <a:buChar char="•"/>
              <a:tabLst>
                <a:tab pos="226060" algn="l"/>
              </a:tabLst>
            </a:pPr>
            <a:r>
              <a:rPr sz="1950" spc="175" dirty="0">
                <a:latin typeface="Calibri"/>
                <a:cs typeface="Calibri"/>
              </a:rPr>
              <a:t>NASA</a:t>
            </a:r>
            <a:r>
              <a:rPr sz="1950" spc="110" dirty="0">
                <a:latin typeface="Calibri"/>
                <a:cs typeface="Calibri"/>
              </a:rPr>
              <a:t> </a:t>
            </a:r>
            <a:r>
              <a:rPr sz="1950" spc="140" dirty="0">
                <a:latin typeface="Calibri"/>
                <a:cs typeface="Calibri"/>
              </a:rPr>
              <a:t>CAVE/GRUVE</a:t>
            </a:r>
            <a:r>
              <a:rPr sz="1950" spc="110" dirty="0">
                <a:latin typeface="Calibri"/>
                <a:cs typeface="Calibri"/>
              </a:rPr>
              <a:t> </a:t>
            </a:r>
            <a:r>
              <a:rPr sz="1950" spc="155" dirty="0">
                <a:latin typeface="Calibri"/>
                <a:cs typeface="Calibri"/>
              </a:rPr>
              <a:t>systems 	</a:t>
            </a:r>
            <a:r>
              <a:rPr sz="1950" spc="110" dirty="0">
                <a:latin typeface="Calibri"/>
                <a:cs typeface="Calibri"/>
              </a:rPr>
              <a:t>render</a:t>
            </a:r>
            <a:r>
              <a:rPr sz="1950" spc="114" dirty="0">
                <a:latin typeface="Calibri"/>
                <a:cs typeface="Calibri"/>
              </a:rPr>
              <a:t> </a:t>
            </a:r>
            <a:r>
              <a:rPr sz="1950" spc="140" dirty="0">
                <a:latin typeface="Calibri"/>
                <a:cs typeface="Calibri"/>
              </a:rPr>
              <a:t>high-</a:t>
            </a:r>
            <a:r>
              <a:rPr sz="1950" spc="130" dirty="0">
                <a:latin typeface="Calibri"/>
                <a:cs typeface="Calibri"/>
              </a:rPr>
              <a:t>ﬁdelity 	</a:t>
            </a:r>
            <a:r>
              <a:rPr sz="1950" spc="120" dirty="0">
                <a:latin typeface="Calibri"/>
                <a:cs typeface="Calibri"/>
              </a:rPr>
              <a:t>holograms</a:t>
            </a:r>
            <a:r>
              <a:rPr sz="1950" spc="114" dirty="0">
                <a:latin typeface="Calibri"/>
                <a:cs typeface="Calibri"/>
              </a:rPr>
              <a:t> </a:t>
            </a:r>
            <a:r>
              <a:rPr sz="1950" spc="75" dirty="0">
                <a:latin typeface="Calibri"/>
                <a:cs typeface="Calibri"/>
              </a:rPr>
              <a:t>for</a:t>
            </a:r>
            <a:r>
              <a:rPr sz="1950" spc="114" dirty="0">
                <a:latin typeface="Calibri"/>
                <a:cs typeface="Calibri"/>
              </a:rPr>
              <a:t> </a:t>
            </a:r>
            <a:r>
              <a:rPr sz="1950" spc="140" dirty="0">
                <a:latin typeface="Calibri"/>
                <a:cs typeface="Calibri"/>
              </a:rPr>
              <a:t>multi-</a:t>
            </a:r>
            <a:r>
              <a:rPr sz="1950" spc="70" dirty="0">
                <a:latin typeface="Calibri"/>
                <a:cs typeface="Calibri"/>
              </a:rPr>
              <a:t>user, 	</a:t>
            </a:r>
            <a:r>
              <a:rPr sz="1950" spc="175" dirty="0">
                <a:latin typeface="Calibri"/>
                <a:cs typeface="Calibri"/>
              </a:rPr>
              <a:t>glasses-</a:t>
            </a:r>
            <a:r>
              <a:rPr sz="1950" spc="135" dirty="0">
                <a:latin typeface="Calibri"/>
                <a:cs typeface="Calibri"/>
              </a:rPr>
              <a:t>free</a:t>
            </a:r>
            <a:r>
              <a:rPr sz="1950" spc="105" dirty="0">
                <a:latin typeface="Calibri"/>
                <a:cs typeface="Calibri"/>
              </a:rPr>
              <a:t> </a:t>
            </a:r>
            <a:r>
              <a:rPr sz="1950" spc="114" dirty="0">
                <a:latin typeface="Calibri"/>
                <a:cs typeface="Calibri"/>
              </a:rPr>
              <a:t>surgical 	</a:t>
            </a:r>
            <a:r>
              <a:rPr sz="1950" spc="70" dirty="0">
                <a:latin typeface="Calibri"/>
                <a:cs typeface="Calibri"/>
              </a:rPr>
              <a:t>planning.</a:t>
            </a:r>
            <a:endParaRPr sz="1950">
              <a:latin typeface="Calibri"/>
              <a:cs typeface="Calibri"/>
            </a:endParaRPr>
          </a:p>
          <a:p>
            <a:pPr marL="224790" marR="333375" indent="-212725">
              <a:lnSpc>
                <a:spcPct val="101499"/>
              </a:lnSpc>
              <a:spcBef>
                <a:spcPts val="500"/>
              </a:spcBef>
              <a:buFont typeface="Times New Roman"/>
              <a:buChar char="•"/>
              <a:tabLst>
                <a:tab pos="226060" algn="l"/>
              </a:tabLst>
            </a:pPr>
            <a:r>
              <a:rPr sz="1950" spc="145" dirty="0">
                <a:latin typeface="Calibri"/>
                <a:cs typeface="Calibri"/>
              </a:rPr>
              <a:t>Haptic</a:t>
            </a:r>
            <a:r>
              <a:rPr sz="1950" spc="95" dirty="0">
                <a:latin typeface="Calibri"/>
                <a:cs typeface="Calibri"/>
              </a:rPr>
              <a:t> </a:t>
            </a:r>
            <a:r>
              <a:rPr sz="1950" spc="160" dirty="0">
                <a:latin typeface="Calibri"/>
                <a:cs typeface="Calibri"/>
              </a:rPr>
              <a:t>feedback</a:t>
            </a:r>
            <a:r>
              <a:rPr sz="1950" spc="95" dirty="0">
                <a:latin typeface="Calibri"/>
                <a:cs typeface="Calibri"/>
              </a:rPr>
              <a:t> </a:t>
            </a:r>
            <a:r>
              <a:rPr sz="1950" spc="130" dirty="0">
                <a:latin typeface="Calibri"/>
                <a:cs typeface="Calibri"/>
              </a:rPr>
              <a:t>enables 	</a:t>
            </a:r>
            <a:r>
              <a:rPr sz="1950" spc="110" dirty="0">
                <a:latin typeface="Calibri"/>
                <a:cs typeface="Calibri"/>
              </a:rPr>
              <a:t>tactile</a:t>
            </a:r>
            <a:r>
              <a:rPr sz="1950" spc="120" dirty="0">
                <a:latin typeface="Calibri"/>
                <a:cs typeface="Calibri"/>
              </a:rPr>
              <a:t> </a:t>
            </a:r>
            <a:r>
              <a:rPr sz="1950" spc="110" dirty="0">
                <a:latin typeface="Calibri"/>
                <a:cs typeface="Calibri"/>
              </a:rPr>
              <a:t>interaction</a:t>
            </a:r>
            <a:r>
              <a:rPr sz="1950" spc="125" dirty="0">
                <a:latin typeface="Calibri"/>
                <a:cs typeface="Calibri"/>
              </a:rPr>
              <a:t> </a:t>
            </a:r>
            <a:r>
              <a:rPr sz="1950" spc="65" dirty="0">
                <a:latin typeface="Calibri"/>
                <a:cs typeface="Calibri"/>
              </a:rPr>
              <a:t>with 	</a:t>
            </a:r>
            <a:r>
              <a:rPr sz="1950" spc="120" dirty="0">
                <a:latin typeface="Calibri"/>
                <a:cs typeface="Calibri"/>
              </a:rPr>
              <a:t>bioprinted</a:t>
            </a:r>
            <a:r>
              <a:rPr sz="1950" spc="100" dirty="0">
                <a:latin typeface="Calibri"/>
                <a:cs typeface="Calibri"/>
              </a:rPr>
              <a:t> </a:t>
            </a:r>
            <a:r>
              <a:rPr sz="1950" spc="135" dirty="0">
                <a:latin typeface="Calibri"/>
                <a:cs typeface="Calibri"/>
              </a:rPr>
              <a:t>tissue</a:t>
            </a:r>
            <a:r>
              <a:rPr sz="1950" spc="105" dirty="0">
                <a:latin typeface="Calibri"/>
                <a:cs typeface="Calibri"/>
              </a:rPr>
              <a:t> models.</a:t>
            </a:r>
            <a:endParaRPr sz="1950">
              <a:latin typeface="Calibri"/>
              <a:cs typeface="Calibri"/>
            </a:endParaRPr>
          </a:p>
        </p:txBody>
      </p:sp>
      <p:sp>
        <p:nvSpPr>
          <p:cNvPr id="5" name="object 5"/>
          <p:cNvSpPr txBox="1"/>
          <p:nvPr/>
        </p:nvSpPr>
        <p:spPr>
          <a:xfrm>
            <a:off x="5306546" y="4746989"/>
            <a:ext cx="3517900" cy="3757929"/>
          </a:xfrm>
          <a:prstGeom prst="rect">
            <a:avLst/>
          </a:prstGeom>
        </p:spPr>
        <p:txBody>
          <a:bodyPr vert="horz" wrap="square" lIns="0" tIns="12700" rIns="0" bIns="0" rtlCol="0">
            <a:spAutoFit/>
          </a:bodyPr>
          <a:lstStyle/>
          <a:p>
            <a:pPr marL="12700" marR="892810">
              <a:lnSpc>
                <a:spcPct val="100000"/>
              </a:lnSpc>
              <a:spcBef>
                <a:spcPts val="100"/>
              </a:spcBef>
            </a:pPr>
            <a:r>
              <a:rPr sz="2900" spc="220" dirty="0">
                <a:solidFill>
                  <a:srgbClr val="005ABF"/>
                </a:solidFill>
                <a:latin typeface="Calibri"/>
                <a:cs typeface="Calibri"/>
              </a:rPr>
              <a:t>Advanced</a:t>
            </a:r>
            <a:r>
              <a:rPr sz="2900" spc="120" dirty="0">
                <a:solidFill>
                  <a:srgbClr val="005ABF"/>
                </a:solidFill>
                <a:latin typeface="Calibri"/>
                <a:cs typeface="Calibri"/>
              </a:rPr>
              <a:t> </a:t>
            </a:r>
            <a:r>
              <a:rPr sz="2900" spc="145" dirty="0">
                <a:solidFill>
                  <a:srgbClr val="005ABF"/>
                </a:solidFill>
                <a:latin typeface="Calibri"/>
                <a:cs typeface="Calibri"/>
              </a:rPr>
              <a:t>Data </a:t>
            </a:r>
            <a:r>
              <a:rPr sz="2900" spc="130" dirty="0">
                <a:solidFill>
                  <a:srgbClr val="005ABF"/>
                </a:solidFill>
                <a:latin typeface="Calibri"/>
                <a:cs typeface="Calibri"/>
              </a:rPr>
              <a:t>Integrity</a:t>
            </a:r>
            <a:r>
              <a:rPr sz="2900" spc="114" dirty="0">
                <a:solidFill>
                  <a:srgbClr val="005ABF"/>
                </a:solidFill>
                <a:latin typeface="Calibri"/>
                <a:cs typeface="Calibri"/>
              </a:rPr>
              <a:t> </a:t>
            </a:r>
            <a:r>
              <a:rPr sz="2900" spc="180" dirty="0">
                <a:solidFill>
                  <a:srgbClr val="005ABF"/>
                </a:solidFill>
                <a:latin typeface="Calibri"/>
                <a:cs typeface="Calibri"/>
              </a:rPr>
              <a:t>and </a:t>
            </a:r>
            <a:r>
              <a:rPr sz="2900" spc="190" dirty="0">
                <a:solidFill>
                  <a:srgbClr val="005ABF"/>
                </a:solidFill>
                <a:latin typeface="Calibri"/>
                <a:cs typeface="Calibri"/>
              </a:rPr>
              <a:t>Security</a:t>
            </a:r>
            <a:endParaRPr sz="2900">
              <a:latin typeface="Calibri"/>
              <a:cs typeface="Calibri"/>
            </a:endParaRPr>
          </a:p>
          <a:p>
            <a:pPr marL="224790" marR="5080" indent="-212725">
              <a:lnSpc>
                <a:spcPct val="101499"/>
              </a:lnSpc>
              <a:spcBef>
                <a:spcPts val="1810"/>
              </a:spcBef>
              <a:buFont typeface="Times New Roman"/>
              <a:buChar char="•"/>
              <a:tabLst>
                <a:tab pos="226060" algn="l"/>
              </a:tabLst>
            </a:pPr>
            <a:r>
              <a:rPr sz="1950" dirty="0">
                <a:latin typeface="Calibri"/>
                <a:cs typeface="Calibri"/>
              </a:rPr>
              <a:t>IBM</a:t>
            </a:r>
            <a:r>
              <a:rPr sz="1950" spc="70" dirty="0">
                <a:latin typeface="Calibri"/>
                <a:cs typeface="Calibri"/>
              </a:rPr>
              <a:t> </a:t>
            </a:r>
            <a:r>
              <a:rPr sz="1950" spc="-10" dirty="0">
                <a:latin typeface="Calibri"/>
                <a:cs typeface="Calibri"/>
              </a:rPr>
              <a:t>z17</a:t>
            </a:r>
            <a:r>
              <a:rPr sz="1950" spc="75" dirty="0">
                <a:latin typeface="Calibri"/>
                <a:cs typeface="Calibri"/>
              </a:rPr>
              <a:t> </a:t>
            </a:r>
            <a:r>
              <a:rPr sz="1950" spc="114" dirty="0">
                <a:latin typeface="Calibri"/>
                <a:cs typeface="Calibri"/>
              </a:rPr>
              <a:t>DPU</a:t>
            </a:r>
            <a:r>
              <a:rPr sz="1950" spc="75" dirty="0">
                <a:latin typeface="Calibri"/>
                <a:cs typeface="Calibri"/>
              </a:rPr>
              <a:t> </a:t>
            </a:r>
            <a:r>
              <a:rPr sz="1950" spc="165" dirty="0">
                <a:latin typeface="Calibri"/>
                <a:cs typeface="Calibri"/>
              </a:rPr>
              <a:t>encrypts</a:t>
            </a:r>
            <a:r>
              <a:rPr sz="1950" spc="75" dirty="0">
                <a:latin typeface="Calibri"/>
                <a:cs typeface="Calibri"/>
              </a:rPr>
              <a:t> </a:t>
            </a:r>
            <a:r>
              <a:rPr sz="1950" spc="120" dirty="0">
                <a:latin typeface="Calibri"/>
                <a:cs typeface="Calibri"/>
              </a:rPr>
              <a:t>and 	</a:t>
            </a:r>
            <a:r>
              <a:rPr sz="1950" spc="145" dirty="0">
                <a:latin typeface="Calibri"/>
                <a:cs typeface="Calibri"/>
              </a:rPr>
              <a:t>packetizes</a:t>
            </a:r>
            <a:r>
              <a:rPr sz="1950" spc="95" dirty="0">
                <a:latin typeface="Calibri"/>
                <a:cs typeface="Calibri"/>
              </a:rPr>
              <a:t> </a:t>
            </a:r>
            <a:r>
              <a:rPr sz="1950" spc="140" dirty="0">
                <a:latin typeface="Calibri"/>
                <a:cs typeface="Calibri"/>
              </a:rPr>
              <a:t>data</a:t>
            </a:r>
            <a:r>
              <a:rPr sz="1950" spc="95" dirty="0">
                <a:latin typeface="Calibri"/>
                <a:cs typeface="Calibri"/>
              </a:rPr>
              <a:t> </a:t>
            </a:r>
            <a:r>
              <a:rPr sz="1950" spc="110" dirty="0">
                <a:latin typeface="Calibri"/>
                <a:cs typeface="Calibri"/>
              </a:rPr>
              <a:t>at</a:t>
            </a:r>
            <a:r>
              <a:rPr sz="1950" spc="95" dirty="0">
                <a:latin typeface="Calibri"/>
                <a:cs typeface="Calibri"/>
              </a:rPr>
              <a:t> </a:t>
            </a:r>
            <a:r>
              <a:rPr sz="1950" spc="90" dirty="0">
                <a:latin typeface="Calibri"/>
                <a:cs typeface="Calibri"/>
              </a:rPr>
              <a:t>hardware 	</a:t>
            </a:r>
            <a:r>
              <a:rPr sz="1950" spc="-10" dirty="0">
                <a:latin typeface="Calibri"/>
                <a:cs typeface="Calibri"/>
              </a:rPr>
              <a:t>level.</a:t>
            </a:r>
            <a:endParaRPr sz="1950">
              <a:latin typeface="Calibri"/>
              <a:cs typeface="Calibri"/>
            </a:endParaRPr>
          </a:p>
          <a:p>
            <a:pPr marL="224790" marR="323850" indent="-212725">
              <a:lnSpc>
                <a:spcPct val="101499"/>
              </a:lnSpc>
              <a:spcBef>
                <a:spcPts val="500"/>
              </a:spcBef>
              <a:buFont typeface="Times New Roman"/>
              <a:buChar char="•"/>
              <a:tabLst>
                <a:tab pos="226060" algn="l"/>
              </a:tabLst>
            </a:pPr>
            <a:r>
              <a:rPr sz="1950" spc="180" dirty="0">
                <a:latin typeface="Calibri"/>
                <a:cs typeface="Calibri"/>
              </a:rPr>
              <a:t>Quantum-</a:t>
            </a:r>
            <a:r>
              <a:rPr sz="1950" spc="130" dirty="0">
                <a:latin typeface="Calibri"/>
                <a:cs typeface="Calibri"/>
              </a:rPr>
              <a:t>safe</a:t>
            </a:r>
            <a:r>
              <a:rPr sz="1950" spc="110" dirty="0">
                <a:latin typeface="Calibri"/>
                <a:cs typeface="Calibri"/>
              </a:rPr>
              <a:t> </a:t>
            </a:r>
            <a:r>
              <a:rPr sz="1950" spc="114" dirty="0">
                <a:latin typeface="Calibri"/>
                <a:cs typeface="Calibri"/>
              </a:rPr>
              <a:t>Kyber 	</a:t>
            </a:r>
            <a:r>
              <a:rPr sz="1950" spc="135" dirty="0">
                <a:latin typeface="Calibri"/>
                <a:cs typeface="Calibri"/>
              </a:rPr>
              <a:t>encryption</a:t>
            </a:r>
            <a:r>
              <a:rPr sz="1950" spc="110" dirty="0">
                <a:latin typeface="Calibri"/>
                <a:cs typeface="Calibri"/>
              </a:rPr>
              <a:t> </a:t>
            </a:r>
            <a:r>
              <a:rPr sz="1950" spc="150" dirty="0">
                <a:latin typeface="Calibri"/>
                <a:cs typeface="Calibri"/>
              </a:rPr>
              <a:t>protects</a:t>
            </a:r>
            <a:r>
              <a:rPr sz="1950" spc="110" dirty="0">
                <a:latin typeface="Calibri"/>
                <a:cs typeface="Calibri"/>
              </a:rPr>
              <a:t> </a:t>
            </a:r>
            <a:r>
              <a:rPr sz="1950" spc="25" dirty="0">
                <a:latin typeface="Calibri"/>
                <a:cs typeface="Calibri"/>
              </a:rPr>
              <a:t>IP 	</a:t>
            </a:r>
            <a:r>
              <a:rPr sz="1950" spc="110" dirty="0">
                <a:latin typeface="Calibri"/>
                <a:cs typeface="Calibri"/>
              </a:rPr>
              <a:t>during transmission,</a:t>
            </a:r>
            <a:r>
              <a:rPr sz="1950" spc="114" dirty="0">
                <a:latin typeface="Calibri"/>
                <a:cs typeface="Calibri"/>
              </a:rPr>
              <a:t> </a:t>
            </a:r>
            <a:r>
              <a:rPr sz="1950" spc="100" dirty="0">
                <a:latin typeface="Calibri"/>
                <a:cs typeface="Calibri"/>
              </a:rPr>
              <a:t>even 	</a:t>
            </a:r>
            <a:r>
              <a:rPr sz="1950" spc="125" dirty="0">
                <a:latin typeface="Calibri"/>
                <a:cs typeface="Calibri"/>
              </a:rPr>
              <a:t>against</a:t>
            </a:r>
            <a:r>
              <a:rPr sz="1950" spc="85" dirty="0">
                <a:latin typeface="Calibri"/>
                <a:cs typeface="Calibri"/>
              </a:rPr>
              <a:t> </a:t>
            </a:r>
            <a:r>
              <a:rPr sz="1950" spc="160" dirty="0">
                <a:latin typeface="Calibri"/>
                <a:cs typeface="Calibri"/>
              </a:rPr>
              <a:t>cable</a:t>
            </a:r>
            <a:r>
              <a:rPr sz="1950" spc="90" dirty="0">
                <a:latin typeface="Calibri"/>
                <a:cs typeface="Calibri"/>
              </a:rPr>
              <a:t> </a:t>
            </a:r>
            <a:r>
              <a:rPr sz="1950" spc="100" dirty="0">
                <a:latin typeface="Calibri"/>
                <a:cs typeface="Calibri"/>
              </a:rPr>
              <a:t>tapping.</a:t>
            </a:r>
            <a:endParaRPr sz="1950">
              <a:latin typeface="Calibri"/>
              <a:cs typeface="Calibri"/>
            </a:endParaRPr>
          </a:p>
        </p:txBody>
      </p:sp>
      <p:sp>
        <p:nvSpPr>
          <p:cNvPr id="6" name="object 6"/>
          <p:cNvSpPr txBox="1"/>
          <p:nvPr/>
        </p:nvSpPr>
        <p:spPr>
          <a:xfrm>
            <a:off x="1001134" y="4746989"/>
            <a:ext cx="3348354" cy="4361180"/>
          </a:xfrm>
          <a:prstGeom prst="rect">
            <a:avLst/>
          </a:prstGeom>
        </p:spPr>
        <p:txBody>
          <a:bodyPr vert="horz" wrap="square" lIns="0" tIns="12700" rIns="0" bIns="0" rtlCol="0">
            <a:spAutoFit/>
          </a:bodyPr>
          <a:lstStyle/>
          <a:p>
            <a:pPr marL="12700">
              <a:lnSpc>
                <a:spcPct val="100000"/>
              </a:lnSpc>
              <a:spcBef>
                <a:spcPts val="100"/>
              </a:spcBef>
            </a:pPr>
            <a:r>
              <a:rPr sz="2900" spc="190" dirty="0">
                <a:solidFill>
                  <a:srgbClr val="005ABF"/>
                </a:solidFill>
                <a:latin typeface="Calibri"/>
                <a:cs typeface="Calibri"/>
              </a:rPr>
              <a:t>Real-</a:t>
            </a:r>
            <a:r>
              <a:rPr sz="2900" spc="90" dirty="0">
                <a:solidFill>
                  <a:srgbClr val="005ABF"/>
                </a:solidFill>
                <a:latin typeface="Calibri"/>
                <a:cs typeface="Calibri"/>
              </a:rPr>
              <a:t>Time,</a:t>
            </a:r>
            <a:endParaRPr sz="2900">
              <a:latin typeface="Calibri"/>
              <a:cs typeface="Calibri"/>
            </a:endParaRPr>
          </a:p>
          <a:p>
            <a:pPr marL="12700" marR="161290">
              <a:lnSpc>
                <a:spcPct val="100000"/>
              </a:lnSpc>
            </a:pPr>
            <a:r>
              <a:rPr sz="2900" spc="225" dirty="0">
                <a:solidFill>
                  <a:srgbClr val="005ABF"/>
                </a:solidFill>
                <a:latin typeface="Calibri"/>
                <a:cs typeface="Calibri"/>
              </a:rPr>
              <a:t>Cross-</a:t>
            </a:r>
            <a:r>
              <a:rPr sz="2900" spc="215" dirty="0">
                <a:solidFill>
                  <a:srgbClr val="005ABF"/>
                </a:solidFill>
                <a:latin typeface="Calibri"/>
                <a:cs typeface="Calibri"/>
              </a:rPr>
              <a:t>Continental </a:t>
            </a:r>
            <a:r>
              <a:rPr sz="2900" spc="150" dirty="0">
                <a:solidFill>
                  <a:srgbClr val="005ABF"/>
                </a:solidFill>
                <a:latin typeface="Calibri"/>
                <a:cs typeface="Calibri"/>
              </a:rPr>
              <a:t>Synchronization</a:t>
            </a:r>
            <a:endParaRPr sz="2900">
              <a:latin typeface="Calibri"/>
              <a:cs typeface="Calibri"/>
            </a:endParaRPr>
          </a:p>
          <a:p>
            <a:pPr marL="224790" marR="176530" indent="-212725">
              <a:lnSpc>
                <a:spcPct val="101499"/>
              </a:lnSpc>
              <a:spcBef>
                <a:spcPts val="1810"/>
              </a:spcBef>
              <a:buFont typeface="Times New Roman"/>
              <a:buChar char="•"/>
              <a:tabLst>
                <a:tab pos="226060" algn="l"/>
              </a:tabLst>
            </a:pPr>
            <a:r>
              <a:rPr sz="1950" spc="155" dirty="0">
                <a:latin typeface="Calibri"/>
                <a:cs typeface="Calibri"/>
              </a:rPr>
              <a:t>Paciﬁc</a:t>
            </a:r>
            <a:r>
              <a:rPr sz="1950" spc="90" dirty="0">
                <a:latin typeface="Calibri"/>
                <a:cs typeface="Calibri"/>
              </a:rPr>
              <a:t> </a:t>
            </a:r>
            <a:r>
              <a:rPr sz="1950" spc="120" dirty="0">
                <a:latin typeface="Calibri"/>
                <a:cs typeface="Calibri"/>
              </a:rPr>
              <a:t>Bridge</a:t>
            </a:r>
            <a:r>
              <a:rPr sz="1950" spc="90" dirty="0">
                <a:latin typeface="Calibri"/>
                <a:cs typeface="Calibri"/>
              </a:rPr>
              <a:t> </a:t>
            </a:r>
            <a:r>
              <a:rPr sz="1950" spc="135" dirty="0">
                <a:latin typeface="Calibri"/>
                <a:cs typeface="Calibri"/>
              </a:rPr>
              <a:t>streams 	</a:t>
            </a:r>
            <a:r>
              <a:rPr sz="1950" spc="110" dirty="0">
                <a:latin typeface="Calibri"/>
                <a:cs typeface="Calibri"/>
              </a:rPr>
              <a:t>bioprinting</a:t>
            </a:r>
            <a:r>
              <a:rPr sz="1950" spc="95" dirty="0">
                <a:latin typeface="Calibri"/>
                <a:cs typeface="Calibri"/>
              </a:rPr>
              <a:t> </a:t>
            </a:r>
            <a:r>
              <a:rPr sz="1950" spc="140" dirty="0">
                <a:latin typeface="Calibri"/>
                <a:cs typeface="Calibri"/>
              </a:rPr>
              <a:t>data</a:t>
            </a:r>
            <a:r>
              <a:rPr sz="1950" spc="100" dirty="0">
                <a:latin typeface="Calibri"/>
                <a:cs typeface="Calibri"/>
              </a:rPr>
              <a:t> </a:t>
            </a:r>
            <a:r>
              <a:rPr sz="1950" spc="114" dirty="0">
                <a:latin typeface="Calibri"/>
                <a:cs typeface="Calibri"/>
              </a:rPr>
              <a:t>between 	</a:t>
            </a:r>
            <a:r>
              <a:rPr sz="1950" spc="70" dirty="0">
                <a:latin typeface="Calibri"/>
                <a:cs typeface="Calibri"/>
              </a:rPr>
              <a:t>Irvine</a:t>
            </a:r>
            <a:r>
              <a:rPr sz="1950" spc="95" dirty="0">
                <a:latin typeface="Calibri"/>
                <a:cs typeface="Calibri"/>
              </a:rPr>
              <a:t> </a:t>
            </a:r>
            <a:r>
              <a:rPr sz="1950" spc="145" dirty="0">
                <a:latin typeface="Calibri"/>
                <a:cs typeface="Calibri"/>
              </a:rPr>
              <a:t>and</a:t>
            </a:r>
            <a:r>
              <a:rPr sz="1950" spc="100" dirty="0">
                <a:latin typeface="Calibri"/>
                <a:cs typeface="Calibri"/>
              </a:rPr>
              <a:t> </a:t>
            </a:r>
            <a:r>
              <a:rPr sz="1950" spc="60" dirty="0">
                <a:latin typeface="Calibri"/>
                <a:cs typeface="Calibri"/>
              </a:rPr>
              <a:t>Maui</a:t>
            </a:r>
            <a:r>
              <a:rPr sz="1950" spc="100" dirty="0">
                <a:latin typeface="Calibri"/>
                <a:cs typeface="Calibri"/>
              </a:rPr>
              <a:t> </a:t>
            </a:r>
            <a:r>
              <a:rPr sz="1950" spc="85" dirty="0">
                <a:latin typeface="Calibri"/>
                <a:cs typeface="Calibri"/>
              </a:rPr>
              <a:t>with</a:t>
            </a:r>
            <a:r>
              <a:rPr sz="1950" spc="100" dirty="0">
                <a:latin typeface="Calibri"/>
                <a:cs typeface="Calibri"/>
              </a:rPr>
              <a:t> </a:t>
            </a:r>
            <a:r>
              <a:rPr sz="1950" spc="80" dirty="0">
                <a:latin typeface="Calibri"/>
                <a:cs typeface="Calibri"/>
              </a:rPr>
              <a:t>zero 	</a:t>
            </a:r>
            <a:r>
              <a:rPr sz="1950" spc="140" dirty="0">
                <a:latin typeface="Calibri"/>
                <a:cs typeface="Calibri"/>
              </a:rPr>
              <a:t>perceived</a:t>
            </a:r>
            <a:r>
              <a:rPr sz="1950" spc="120" dirty="0">
                <a:latin typeface="Calibri"/>
                <a:cs typeface="Calibri"/>
              </a:rPr>
              <a:t> </a:t>
            </a:r>
            <a:r>
              <a:rPr sz="1950" spc="35" dirty="0">
                <a:latin typeface="Calibri"/>
                <a:cs typeface="Calibri"/>
              </a:rPr>
              <a:t>lag.</a:t>
            </a:r>
            <a:endParaRPr sz="1950">
              <a:latin typeface="Calibri"/>
              <a:cs typeface="Calibri"/>
            </a:endParaRPr>
          </a:p>
          <a:p>
            <a:pPr marL="224790" marR="5080" indent="-212725">
              <a:lnSpc>
                <a:spcPct val="101499"/>
              </a:lnSpc>
              <a:spcBef>
                <a:spcPts val="500"/>
              </a:spcBef>
              <a:buFont typeface="Times New Roman"/>
              <a:buChar char="•"/>
              <a:tabLst>
                <a:tab pos="226060" algn="l"/>
              </a:tabLst>
            </a:pPr>
            <a:r>
              <a:rPr sz="1950" spc="85" dirty="0">
                <a:latin typeface="Calibri"/>
                <a:cs typeface="Calibri"/>
              </a:rPr>
              <a:t>Utilizes</a:t>
            </a:r>
            <a:r>
              <a:rPr sz="1950" spc="95" dirty="0">
                <a:latin typeface="Calibri"/>
                <a:cs typeface="Calibri"/>
              </a:rPr>
              <a:t> </a:t>
            </a:r>
            <a:r>
              <a:rPr sz="1950" spc="110" dirty="0">
                <a:latin typeface="Calibri"/>
                <a:cs typeface="Calibri"/>
              </a:rPr>
              <a:t>RDMA</a:t>
            </a:r>
            <a:r>
              <a:rPr sz="1950" spc="100" dirty="0">
                <a:latin typeface="Calibri"/>
                <a:cs typeface="Calibri"/>
              </a:rPr>
              <a:t> </a:t>
            </a:r>
            <a:r>
              <a:rPr sz="1950" spc="80" dirty="0">
                <a:latin typeface="Calibri"/>
                <a:cs typeface="Calibri"/>
              </a:rPr>
              <a:t>over 	</a:t>
            </a:r>
            <a:r>
              <a:rPr sz="1950" spc="155" dirty="0">
                <a:latin typeface="Calibri"/>
                <a:cs typeface="Calibri"/>
              </a:rPr>
              <a:t>Converged</a:t>
            </a:r>
            <a:r>
              <a:rPr sz="1950" spc="95" dirty="0">
                <a:latin typeface="Calibri"/>
                <a:cs typeface="Calibri"/>
              </a:rPr>
              <a:t> </a:t>
            </a:r>
            <a:r>
              <a:rPr sz="1950" spc="110" dirty="0">
                <a:latin typeface="Calibri"/>
                <a:cs typeface="Calibri"/>
              </a:rPr>
              <a:t>Ethernet</a:t>
            </a:r>
            <a:r>
              <a:rPr sz="1950" spc="100" dirty="0">
                <a:latin typeface="Calibri"/>
                <a:cs typeface="Calibri"/>
              </a:rPr>
              <a:t> </a:t>
            </a:r>
            <a:r>
              <a:rPr sz="1950" spc="165" dirty="0">
                <a:latin typeface="Calibri"/>
                <a:cs typeface="Calibri"/>
              </a:rPr>
              <a:t>(RoCE 	</a:t>
            </a:r>
            <a:r>
              <a:rPr sz="1950" spc="155" dirty="0">
                <a:latin typeface="Calibri"/>
                <a:cs typeface="Calibri"/>
              </a:rPr>
              <a:t>v2)</a:t>
            </a:r>
            <a:r>
              <a:rPr sz="1950" spc="90" dirty="0">
                <a:latin typeface="Calibri"/>
                <a:cs typeface="Calibri"/>
              </a:rPr>
              <a:t> </a:t>
            </a:r>
            <a:r>
              <a:rPr sz="1950" spc="75" dirty="0">
                <a:latin typeface="Calibri"/>
                <a:cs typeface="Calibri"/>
              </a:rPr>
              <a:t>for</a:t>
            </a:r>
            <a:r>
              <a:rPr sz="1950" spc="90" dirty="0">
                <a:latin typeface="Calibri"/>
                <a:cs typeface="Calibri"/>
              </a:rPr>
              <a:t> </a:t>
            </a:r>
            <a:r>
              <a:rPr sz="1950" spc="130" dirty="0">
                <a:latin typeface="Calibri"/>
                <a:cs typeface="Calibri"/>
              </a:rPr>
              <a:t>direct</a:t>
            </a:r>
            <a:r>
              <a:rPr sz="1950" spc="90" dirty="0">
                <a:latin typeface="Calibri"/>
                <a:cs typeface="Calibri"/>
              </a:rPr>
              <a:t> </a:t>
            </a:r>
            <a:r>
              <a:rPr sz="1950" spc="145" dirty="0">
                <a:latin typeface="Calibri"/>
                <a:cs typeface="Calibri"/>
              </a:rPr>
              <a:t>memory 	</a:t>
            </a:r>
            <a:r>
              <a:rPr sz="1950" spc="175" dirty="0">
                <a:latin typeface="Calibri"/>
                <a:cs typeface="Calibri"/>
              </a:rPr>
              <a:t>access,</a:t>
            </a:r>
            <a:r>
              <a:rPr sz="1950" spc="85" dirty="0">
                <a:latin typeface="Calibri"/>
                <a:cs typeface="Calibri"/>
              </a:rPr>
              <a:t> </a:t>
            </a:r>
            <a:r>
              <a:rPr sz="1950" spc="165" dirty="0">
                <a:latin typeface="Calibri"/>
                <a:cs typeface="Calibri"/>
              </a:rPr>
              <a:t>bypassing</a:t>
            </a:r>
            <a:r>
              <a:rPr sz="1950" spc="85" dirty="0">
                <a:latin typeface="Calibri"/>
                <a:cs typeface="Calibri"/>
              </a:rPr>
              <a:t> </a:t>
            </a:r>
            <a:r>
              <a:rPr sz="1950" spc="160" dirty="0">
                <a:latin typeface="Calibri"/>
                <a:cs typeface="Calibri"/>
              </a:rPr>
              <a:t>CPU 	</a:t>
            </a:r>
            <a:r>
              <a:rPr sz="1950" spc="105" dirty="0">
                <a:latin typeface="Calibri"/>
                <a:cs typeface="Calibri"/>
              </a:rPr>
              <a:t>bottlenecks.</a:t>
            </a:r>
            <a:endParaRPr sz="1950">
              <a:latin typeface="Calibri"/>
              <a:cs typeface="Calibri"/>
            </a:endParaRPr>
          </a:p>
        </p:txBody>
      </p:sp>
      <p:sp>
        <p:nvSpPr>
          <p:cNvPr id="7" name="object 7"/>
          <p:cNvSpPr/>
          <p:nvPr/>
        </p:nvSpPr>
        <p:spPr>
          <a:xfrm>
            <a:off x="13544066" y="4814938"/>
            <a:ext cx="0" cy="4448175"/>
          </a:xfrm>
          <a:custGeom>
            <a:avLst/>
            <a:gdLst/>
            <a:ahLst/>
            <a:cxnLst/>
            <a:rect l="l" t="t" r="r" b="b"/>
            <a:pathLst>
              <a:path h="4448175">
                <a:moveTo>
                  <a:pt x="0" y="4448073"/>
                </a:moveTo>
                <a:lnTo>
                  <a:pt x="0" y="0"/>
                </a:lnTo>
              </a:path>
            </a:pathLst>
          </a:custGeom>
          <a:ln w="19050">
            <a:solidFill>
              <a:srgbClr val="005ABF"/>
            </a:solidFill>
          </a:ln>
        </p:spPr>
        <p:txBody>
          <a:bodyPr wrap="square" lIns="0" tIns="0" rIns="0" bIns="0" rtlCol="0"/>
          <a:lstStyle/>
          <a:p>
            <a:endParaRPr/>
          </a:p>
        </p:txBody>
      </p:sp>
      <p:sp>
        <p:nvSpPr>
          <p:cNvPr id="8" name="object 8"/>
          <p:cNvSpPr/>
          <p:nvPr/>
        </p:nvSpPr>
        <p:spPr>
          <a:xfrm>
            <a:off x="9238692" y="4814938"/>
            <a:ext cx="0" cy="4448175"/>
          </a:xfrm>
          <a:custGeom>
            <a:avLst/>
            <a:gdLst/>
            <a:ahLst/>
            <a:cxnLst/>
            <a:rect l="l" t="t" r="r" b="b"/>
            <a:pathLst>
              <a:path h="4448175">
                <a:moveTo>
                  <a:pt x="0" y="4448073"/>
                </a:moveTo>
                <a:lnTo>
                  <a:pt x="0" y="0"/>
                </a:lnTo>
              </a:path>
            </a:pathLst>
          </a:custGeom>
          <a:ln w="19050">
            <a:solidFill>
              <a:srgbClr val="005ABF"/>
            </a:solidFill>
          </a:ln>
        </p:spPr>
        <p:txBody>
          <a:bodyPr wrap="square" lIns="0" tIns="0" rIns="0" bIns="0" rtlCol="0"/>
          <a:lstStyle/>
          <a:p>
            <a:endParaRPr/>
          </a:p>
        </p:txBody>
      </p:sp>
      <p:sp>
        <p:nvSpPr>
          <p:cNvPr id="9" name="object 9"/>
          <p:cNvSpPr/>
          <p:nvPr/>
        </p:nvSpPr>
        <p:spPr>
          <a:xfrm>
            <a:off x="4933280" y="4814938"/>
            <a:ext cx="0" cy="4448175"/>
          </a:xfrm>
          <a:custGeom>
            <a:avLst/>
            <a:gdLst/>
            <a:ahLst/>
            <a:cxnLst/>
            <a:rect l="l" t="t" r="r" b="b"/>
            <a:pathLst>
              <a:path h="4448175">
                <a:moveTo>
                  <a:pt x="0" y="4448073"/>
                </a:moveTo>
                <a:lnTo>
                  <a:pt x="0" y="0"/>
                </a:lnTo>
              </a:path>
            </a:pathLst>
          </a:custGeom>
          <a:ln w="19050">
            <a:solidFill>
              <a:srgbClr val="005ABF"/>
            </a:solidFill>
          </a:ln>
        </p:spPr>
        <p:txBody>
          <a:bodyPr wrap="square" lIns="0" tIns="0" rIns="0" bIns="0" rtlCol="0"/>
          <a:lstStyle/>
          <a:p>
            <a:endParaRPr/>
          </a:p>
        </p:txBody>
      </p:sp>
      <p:grpSp>
        <p:nvGrpSpPr>
          <p:cNvPr id="10" name="object 10"/>
          <p:cNvGrpSpPr/>
          <p:nvPr/>
        </p:nvGrpSpPr>
        <p:grpSpPr>
          <a:xfrm>
            <a:off x="10353579" y="114401"/>
            <a:ext cx="7715250" cy="4257675"/>
            <a:chOff x="10353579" y="114401"/>
            <a:chExt cx="7715250" cy="4257675"/>
          </a:xfrm>
        </p:grpSpPr>
        <p:pic>
          <p:nvPicPr>
            <p:cNvPr id="11" name="object 11"/>
            <p:cNvPicPr/>
            <p:nvPr/>
          </p:nvPicPr>
          <p:blipFill>
            <a:blip r:embed="rId2" cstate="print"/>
            <a:stretch>
              <a:fillRect/>
            </a:stretch>
          </p:blipFill>
          <p:spPr>
            <a:xfrm>
              <a:off x="10353579" y="114401"/>
              <a:ext cx="7715243" cy="4257668"/>
            </a:xfrm>
            <a:prstGeom prst="rect">
              <a:avLst/>
            </a:prstGeom>
          </p:spPr>
        </p:pic>
        <p:pic>
          <p:nvPicPr>
            <p:cNvPr id="12" name="object 12"/>
            <p:cNvPicPr/>
            <p:nvPr/>
          </p:nvPicPr>
          <p:blipFill>
            <a:blip r:embed="rId3" cstate="print"/>
            <a:stretch>
              <a:fillRect/>
            </a:stretch>
          </p:blipFill>
          <p:spPr>
            <a:xfrm>
              <a:off x="10813313" y="469163"/>
              <a:ext cx="6907339" cy="3441700"/>
            </a:xfrm>
            <a:prstGeom prst="rect">
              <a:avLst/>
            </a:prstGeom>
          </p:spPr>
        </p:pic>
      </p:grpSp>
      <p:sp>
        <p:nvSpPr>
          <p:cNvPr id="13" name="object 13"/>
          <p:cNvSpPr txBox="1"/>
          <p:nvPr/>
        </p:nvSpPr>
        <p:spPr>
          <a:xfrm>
            <a:off x="17564255" y="9383137"/>
            <a:ext cx="169545" cy="323215"/>
          </a:xfrm>
          <a:prstGeom prst="rect">
            <a:avLst/>
          </a:prstGeom>
        </p:spPr>
        <p:txBody>
          <a:bodyPr vert="horz" wrap="square" lIns="0" tIns="10795" rIns="0" bIns="0" rtlCol="0">
            <a:spAutoFit/>
          </a:bodyPr>
          <a:lstStyle/>
          <a:p>
            <a:pPr marL="12700">
              <a:lnSpc>
                <a:spcPct val="100000"/>
              </a:lnSpc>
              <a:spcBef>
                <a:spcPts val="85"/>
              </a:spcBef>
            </a:pPr>
            <a:r>
              <a:rPr sz="1800" spc="165" dirty="0">
                <a:solidFill>
                  <a:srgbClr val="04191A"/>
                </a:solidFill>
                <a:latin typeface="Calibri"/>
                <a:cs typeface="Calibri"/>
              </a:rPr>
              <a:t>9</a:t>
            </a:r>
            <a:endParaRPr sz="180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1798"/>
    </mc:Choice>
    <mc:Fallback xmlns="">
      <p:transition spd="slow" advTm="179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1F4E-8FE3-A921-B551-89C1953275BA}"/>
              </a:ext>
            </a:extLst>
          </p:cNvPr>
          <p:cNvSpPr>
            <a:spLocks noGrp="1"/>
          </p:cNvSpPr>
          <p:nvPr>
            <p:ph type="title"/>
          </p:nvPr>
        </p:nvSpPr>
        <p:spPr>
          <a:xfrm>
            <a:off x="937854" y="4094015"/>
            <a:ext cx="10723880" cy="707886"/>
          </a:xfrm>
        </p:spPr>
        <p:txBody>
          <a:bodyPr/>
          <a:lstStyle/>
          <a:p>
            <a:r>
              <a:rPr lang="en-US" dirty="0"/>
              <a:t>Thank You for Your Time</a:t>
            </a:r>
          </a:p>
        </p:txBody>
      </p:sp>
      <p:sp>
        <p:nvSpPr>
          <p:cNvPr id="3" name="Text Placeholder 2">
            <a:extLst>
              <a:ext uri="{FF2B5EF4-FFF2-40B4-BE49-F238E27FC236}">
                <a16:creationId xmlns:a16="http://schemas.microsoft.com/office/drawing/2014/main" id="{BFBC755D-AA8A-5276-0AF7-C477E923B094}"/>
              </a:ext>
            </a:extLst>
          </p:cNvPr>
          <p:cNvSpPr>
            <a:spLocks noGrp="1"/>
          </p:cNvSpPr>
          <p:nvPr>
            <p:ph type="body" idx="1"/>
          </p:nvPr>
        </p:nvSpPr>
        <p:spPr>
          <a:xfrm>
            <a:off x="989473" y="7118509"/>
            <a:ext cx="10043897" cy="2215991"/>
          </a:xfrm>
        </p:spPr>
        <p:txBody>
          <a:bodyPr/>
          <a:lstStyle/>
          <a:p>
            <a:r>
              <a:rPr lang="en-US" sz="2400" dirty="0">
                <a:solidFill>
                  <a:schemeClr val="tx2"/>
                </a:solidFill>
                <a:latin typeface="Baskerville Old Face" panose="02020602080505020303" pitchFamily="18" charset="0"/>
              </a:rPr>
              <a:t>"</a:t>
            </a:r>
            <a:r>
              <a:rPr lang="en-US" sz="2400" b="1" dirty="0">
                <a:solidFill>
                  <a:schemeClr val="tx2"/>
                </a:solidFill>
                <a:latin typeface="Baskerville Old Face" panose="02020602080505020303" pitchFamily="18" charset="0"/>
              </a:rPr>
              <a:t>First and foremost</a:t>
            </a:r>
            <a:r>
              <a:rPr lang="en-US" sz="2400" dirty="0">
                <a:solidFill>
                  <a:schemeClr val="tx2"/>
                </a:solidFill>
                <a:latin typeface="Baskerville Old Face" panose="02020602080505020303" pitchFamily="18" charset="0"/>
              </a:rPr>
              <a:t>, Eric, Ken, David, Jonathan, Michael, and Marc—thank you. I know how demanding your schedules are at IBM, and I truly appreciate you taking the time out of your day to be here. My goal today isn't to give you a heavy sales pitch, but rather to pull back the curtain on Creative Dynamic Virtual Systems—who we are, what drives us, and why we believe our approach could be highly relevant to the work you do."</a:t>
            </a:r>
          </a:p>
        </p:txBody>
      </p:sp>
      <p:pic>
        <p:nvPicPr>
          <p:cNvPr id="4" name="Picture 3">
            <a:extLst>
              <a:ext uri="{FF2B5EF4-FFF2-40B4-BE49-F238E27FC236}">
                <a16:creationId xmlns:a16="http://schemas.microsoft.com/office/drawing/2014/main" id="{12669322-527B-D3AF-6A82-6F18DABB8486}"/>
              </a:ext>
            </a:extLst>
          </p:cNvPr>
          <p:cNvPicPr>
            <a:picLocks noChangeAspect="1"/>
          </p:cNvPicPr>
          <p:nvPr/>
        </p:nvPicPr>
        <p:blipFill>
          <a:blip r:embed="rId3"/>
          <a:stretch>
            <a:fillRect/>
          </a:stretch>
        </p:blipFill>
        <p:spPr>
          <a:xfrm>
            <a:off x="11033371" y="6334929"/>
            <a:ext cx="6712278" cy="3913971"/>
          </a:xfrm>
          <a:prstGeom prst="rect">
            <a:avLst/>
          </a:prstGeom>
        </p:spPr>
      </p:pic>
      <p:sp>
        <p:nvSpPr>
          <p:cNvPr id="5" name="TextBox 4">
            <a:extLst>
              <a:ext uri="{FF2B5EF4-FFF2-40B4-BE49-F238E27FC236}">
                <a16:creationId xmlns:a16="http://schemas.microsoft.com/office/drawing/2014/main" id="{3AE9A66B-A79A-B57B-5663-B35D7985B24C}"/>
              </a:ext>
            </a:extLst>
          </p:cNvPr>
          <p:cNvSpPr txBox="1"/>
          <p:nvPr/>
        </p:nvSpPr>
        <p:spPr>
          <a:xfrm>
            <a:off x="898525" y="4984620"/>
            <a:ext cx="9296400" cy="461665"/>
          </a:xfrm>
          <a:prstGeom prst="rect">
            <a:avLst/>
          </a:prstGeom>
          <a:noFill/>
        </p:spPr>
        <p:txBody>
          <a:bodyPr wrap="square" rtlCol="0">
            <a:spAutoFit/>
          </a:bodyPr>
          <a:lstStyle/>
          <a:p>
            <a:pPr marL="285750" indent="-285750">
              <a:buFont typeface="Wingdings" panose="05000000000000000000" pitchFamily="2" charset="2"/>
              <a:buChar char="v"/>
            </a:pPr>
            <a:r>
              <a:rPr lang="en-US" sz="2400" dirty="0">
                <a:solidFill>
                  <a:schemeClr val="tx2"/>
                </a:solidFill>
                <a:latin typeface="Baskerville Old Face" panose="02020602080505020303" pitchFamily="18" charset="0"/>
              </a:rPr>
              <a:t>Time is your most valuable asset—thank you for sharing it with us today.</a:t>
            </a:r>
          </a:p>
        </p:txBody>
      </p:sp>
      <p:sp>
        <p:nvSpPr>
          <p:cNvPr id="6" name="TextBox 5">
            <a:extLst>
              <a:ext uri="{FF2B5EF4-FFF2-40B4-BE49-F238E27FC236}">
                <a16:creationId xmlns:a16="http://schemas.microsoft.com/office/drawing/2014/main" id="{8474F206-78DD-9D1C-AE15-EA99F6904088}"/>
              </a:ext>
            </a:extLst>
          </p:cNvPr>
          <p:cNvSpPr txBox="1"/>
          <p:nvPr/>
        </p:nvSpPr>
        <p:spPr>
          <a:xfrm>
            <a:off x="905898" y="5542971"/>
            <a:ext cx="15934301" cy="461665"/>
          </a:xfrm>
          <a:prstGeom prst="rect">
            <a:avLst/>
          </a:prstGeom>
          <a:noFill/>
        </p:spPr>
        <p:txBody>
          <a:bodyPr wrap="square" rtlCol="0">
            <a:spAutoFit/>
          </a:bodyPr>
          <a:lstStyle/>
          <a:p>
            <a:pPr marL="285750" indent="-285750">
              <a:buFont typeface="Wingdings" panose="05000000000000000000" pitchFamily="2" charset="2"/>
              <a:buChar char="v"/>
            </a:pPr>
            <a:r>
              <a:rPr lang="en-US" sz="2400" b="1" dirty="0">
                <a:solidFill>
                  <a:schemeClr val="tx2"/>
                </a:solidFill>
                <a:latin typeface="Baskerville Old Face" panose="02020602080505020303" pitchFamily="18" charset="0"/>
              </a:rPr>
              <a:t>Our Goal Today:</a:t>
            </a:r>
            <a:r>
              <a:rPr lang="en-US" sz="2400" dirty="0">
                <a:solidFill>
                  <a:schemeClr val="tx2"/>
                </a:solidFill>
                <a:latin typeface="Baskerville Old Face" panose="02020602080505020303" pitchFamily="18" charset="0"/>
              </a:rPr>
              <a:t> To introduce the core mission of Creative Dynamic Virtual Systems (CDVS) and explore potential synergies.</a:t>
            </a:r>
          </a:p>
        </p:txBody>
      </p:sp>
      <p:pic>
        <p:nvPicPr>
          <p:cNvPr id="8" name="Picture 7">
            <a:extLst>
              <a:ext uri="{FF2B5EF4-FFF2-40B4-BE49-F238E27FC236}">
                <a16:creationId xmlns:a16="http://schemas.microsoft.com/office/drawing/2014/main" id="{BE5D28A3-3338-CE78-2CA7-3E88B7296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854" y="477387"/>
            <a:ext cx="5767746" cy="3512941"/>
          </a:xfrm>
          <a:prstGeom prst="rect">
            <a:avLst/>
          </a:prstGeom>
        </p:spPr>
      </p:pic>
      <p:pic>
        <p:nvPicPr>
          <p:cNvPr id="10" name="Picture 9">
            <a:extLst>
              <a:ext uri="{FF2B5EF4-FFF2-40B4-BE49-F238E27FC236}">
                <a16:creationId xmlns:a16="http://schemas.microsoft.com/office/drawing/2014/main" id="{3C4BADE1-A819-206B-90E3-AA190EB47A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3310" y="419261"/>
            <a:ext cx="7772400" cy="4371579"/>
          </a:xfrm>
          <a:prstGeom prst="rect">
            <a:avLst/>
          </a:prstGeom>
        </p:spPr>
      </p:pic>
      <p:cxnSp>
        <p:nvCxnSpPr>
          <p:cNvPr id="12" name="Straight Connector 11">
            <a:extLst>
              <a:ext uri="{FF2B5EF4-FFF2-40B4-BE49-F238E27FC236}">
                <a16:creationId xmlns:a16="http://schemas.microsoft.com/office/drawing/2014/main" id="{1C3B6641-959C-C5B3-9523-9D12ABF077D2}"/>
              </a:ext>
            </a:extLst>
          </p:cNvPr>
          <p:cNvCxnSpPr>
            <a:cxnSpLocks/>
          </p:cNvCxnSpPr>
          <p:nvPr/>
        </p:nvCxnSpPr>
        <p:spPr>
          <a:xfrm>
            <a:off x="937854" y="6743700"/>
            <a:ext cx="89916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AEFC2A9-AC6D-CBAA-E169-DA20E6814B1F}"/>
              </a:ext>
            </a:extLst>
          </p:cNvPr>
          <p:cNvSpPr txBox="1"/>
          <p:nvPr/>
        </p:nvSpPr>
        <p:spPr>
          <a:xfrm>
            <a:off x="10503310" y="38100"/>
            <a:ext cx="7772400" cy="369332"/>
          </a:xfrm>
          <a:prstGeom prst="rect">
            <a:avLst/>
          </a:prstGeom>
          <a:noFill/>
        </p:spPr>
        <p:txBody>
          <a:bodyPr wrap="square" rtlCol="0">
            <a:spAutoFit/>
          </a:bodyPr>
          <a:lstStyle/>
          <a:p>
            <a:pPr algn="ctr"/>
            <a:r>
              <a:rPr lang="en-US" dirty="0">
                <a:solidFill>
                  <a:srgbClr val="0070C0"/>
                </a:solidFill>
                <a:latin typeface="Baskerville Old Face" panose="02020602080505020303" pitchFamily="18" charset="0"/>
              </a:rPr>
              <a:t>The HELIOS Project™ by: Creative Dynamic Virtual Systems, Inc. (CDVS)</a:t>
            </a:r>
          </a:p>
        </p:txBody>
      </p:sp>
      <p:cxnSp>
        <p:nvCxnSpPr>
          <p:cNvPr id="15" name="Straight Connector 14">
            <a:extLst>
              <a:ext uri="{FF2B5EF4-FFF2-40B4-BE49-F238E27FC236}">
                <a16:creationId xmlns:a16="http://schemas.microsoft.com/office/drawing/2014/main" id="{F00E96BE-4BF9-A6F9-6DEE-B4E75976840F}"/>
              </a:ext>
            </a:extLst>
          </p:cNvPr>
          <p:cNvCxnSpPr>
            <a:cxnSpLocks/>
          </p:cNvCxnSpPr>
          <p:nvPr/>
        </p:nvCxnSpPr>
        <p:spPr>
          <a:xfrm>
            <a:off x="905898" y="9715500"/>
            <a:ext cx="899160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52957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8880">
        <p15:prstTrans prst="fallOver"/>
      </p:transition>
    </mc:Choice>
    <mc:Fallback xmlns="">
      <p:transition spd="slow" advClick="0" advTm="288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 calcmode="lin" valueType="num">
                                      <p:cBhvr additive="base">
                                        <p:cTn id="3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circle(in)">
                                      <p:cBhvr>
                                        <p:cTn id="41" dur="20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1000" fill="hold"/>
                                        <p:tgtEl>
                                          <p:spTgt spid="8"/>
                                        </p:tgtEl>
                                        <p:attrNameLst>
                                          <p:attrName>ppt_w</p:attrName>
                                        </p:attrNameLst>
                                      </p:cBhvr>
                                      <p:tavLst>
                                        <p:tav tm="0">
                                          <p:val>
                                            <p:fltVal val="0"/>
                                          </p:val>
                                        </p:tav>
                                        <p:tav tm="100000">
                                          <p:val>
                                            <p:strVal val="#ppt_w"/>
                                          </p:val>
                                        </p:tav>
                                      </p:tavLst>
                                    </p:anim>
                                    <p:anim calcmode="lin" valueType="num">
                                      <p:cBhvr>
                                        <p:cTn id="47" dur="1000" fill="hold"/>
                                        <p:tgtEl>
                                          <p:spTgt spid="8"/>
                                        </p:tgtEl>
                                        <p:attrNameLst>
                                          <p:attrName>ppt_h</p:attrName>
                                        </p:attrNameLst>
                                      </p:cBhvr>
                                      <p:tavLst>
                                        <p:tav tm="0">
                                          <p:val>
                                            <p:fltVal val="0"/>
                                          </p:val>
                                        </p:tav>
                                        <p:tav tm="100000">
                                          <p:val>
                                            <p:strVal val="#ppt_h"/>
                                          </p:val>
                                        </p:tav>
                                      </p:tavLst>
                                    </p:anim>
                                    <p:anim calcmode="lin" valueType="num">
                                      <p:cBhvr>
                                        <p:cTn id="48" dur="1000" fill="hold"/>
                                        <p:tgtEl>
                                          <p:spTgt spid="8"/>
                                        </p:tgtEl>
                                        <p:attrNameLst>
                                          <p:attrName>style.rotation</p:attrName>
                                        </p:attrNameLst>
                                      </p:cBhvr>
                                      <p:tavLst>
                                        <p:tav tm="0">
                                          <p:val>
                                            <p:fltVal val="90"/>
                                          </p:val>
                                        </p:tav>
                                        <p:tav tm="100000">
                                          <p:val>
                                            <p:fltVal val="0"/>
                                          </p:val>
                                        </p:tav>
                                      </p:tavLst>
                                    </p:anim>
                                    <p:animEffect transition="in" filter="fade">
                                      <p:cBhvr>
                                        <p:cTn id="49" dur="1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3">
                                            <p:txEl>
                                              <p:pRg st="0" end="0"/>
                                            </p:txEl>
                                          </p:spTgt>
                                        </p:tgtEl>
                                        <p:attrNameLst>
                                          <p:attrName>style.visibility</p:attrName>
                                        </p:attrNameLst>
                                      </p:cBhvr>
                                      <p:to>
                                        <p:strVal val="visible"/>
                                      </p:to>
                                    </p:set>
                                    <p:anim calcmode="lin" valueType="num">
                                      <p:cBhvr>
                                        <p:cTn id="6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62" dur="500"/>
                                        <p:tgtEl>
                                          <p:spTgt spid="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5" presetClass="entr" presetSubtype="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2000"/>
                                        <p:tgtEl>
                                          <p:spTgt spid="10"/>
                                        </p:tgtEl>
                                      </p:cBhvr>
                                    </p:animEffect>
                                    <p:anim calcmode="lin" valueType="num">
                                      <p:cBhvr>
                                        <p:cTn id="74" dur="2000" fill="hold"/>
                                        <p:tgtEl>
                                          <p:spTgt spid="10"/>
                                        </p:tgtEl>
                                        <p:attrNameLst>
                                          <p:attrName>ppt_w</p:attrName>
                                        </p:attrNameLst>
                                      </p:cBhvr>
                                      <p:tavLst>
                                        <p:tav tm="0" fmla="#ppt_w*sin(2.5*pi*$)">
                                          <p:val>
                                            <p:fltVal val="0"/>
                                          </p:val>
                                        </p:tav>
                                        <p:tav tm="100000">
                                          <p:val>
                                            <p:fltVal val="1"/>
                                          </p:val>
                                        </p:tav>
                                      </p:tavLst>
                                    </p:anim>
                                    <p:anim calcmode="lin" valueType="num">
                                      <p:cBhvr>
                                        <p:cTn id="75"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397750" y="4277550"/>
            <a:ext cx="1151890" cy="846455"/>
          </a:xfrm>
          <a:custGeom>
            <a:avLst/>
            <a:gdLst/>
            <a:ahLst/>
            <a:cxnLst/>
            <a:rect l="l" t="t" r="r" b="b"/>
            <a:pathLst>
              <a:path w="1151890" h="846454">
                <a:moveTo>
                  <a:pt x="831545" y="350583"/>
                </a:moveTo>
                <a:lnTo>
                  <a:pt x="320281" y="350583"/>
                </a:lnTo>
                <a:lnTo>
                  <a:pt x="307282" y="353123"/>
                </a:lnTo>
                <a:lnTo>
                  <a:pt x="296651" y="360743"/>
                </a:lnTo>
                <a:lnTo>
                  <a:pt x="289475" y="370903"/>
                </a:lnTo>
                <a:lnTo>
                  <a:pt x="286842" y="383603"/>
                </a:lnTo>
                <a:lnTo>
                  <a:pt x="286842" y="426783"/>
                </a:lnTo>
                <a:lnTo>
                  <a:pt x="307797" y="426783"/>
                </a:lnTo>
                <a:lnTo>
                  <a:pt x="313842" y="433133"/>
                </a:lnTo>
                <a:lnTo>
                  <a:pt x="313842" y="447103"/>
                </a:lnTo>
                <a:lnTo>
                  <a:pt x="307797" y="453453"/>
                </a:lnTo>
                <a:lnTo>
                  <a:pt x="286842" y="453453"/>
                </a:lnTo>
                <a:lnTo>
                  <a:pt x="286842" y="585533"/>
                </a:lnTo>
                <a:lnTo>
                  <a:pt x="307797" y="585533"/>
                </a:lnTo>
                <a:lnTo>
                  <a:pt x="313842" y="590613"/>
                </a:lnTo>
                <a:lnTo>
                  <a:pt x="313842" y="605853"/>
                </a:lnTo>
                <a:lnTo>
                  <a:pt x="307797" y="612203"/>
                </a:lnTo>
                <a:lnTo>
                  <a:pt x="286842" y="612203"/>
                </a:lnTo>
                <a:lnTo>
                  <a:pt x="286842" y="682053"/>
                </a:lnTo>
                <a:lnTo>
                  <a:pt x="307797" y="682053"/>
                </a:lnTo>
                <a:lnTo>
                  <a:pt x="313842" y="687133"/>
                </a:lnTo>
                <a:lnTo>
                  <a:pt x="313842" y="702373"/>
                </a:lnTo>
                <a:lnTo>
                  <a:pt x="307797" y="708723"/>
                </a:lnTo>
                <a:lnTo>
                  <a:pt x="286842" y="708723"/>
                </a:lnTo>
                <a:lnTo>
                  <a:pt x="286842" y="740473"/>
                </a:lnTo>
                <a:lnTo>
                  <a:pt x="295167" y="782383"/>
                </a:lnTo>
                <a:lnTo>
                  <a:pt x="317857" y="815403"/>
                </a:lnTo>
                <a:lnTo>
                  <a:pt x="351484" y="838263"/>
                </a:lnTo>
                <a:lnTo>
                  <a:pt x="392620" y="845883"/>
                </a:lnTo>
                <a:lnTo>
                  <a:pt x="759205" y="845883"/>
                </a:lnTo>
                <a:lnTo>
                  <a:pt x="800336" y="838263"/>
                </a:lnTo>
                <a:lnTo>
                  <a:pt x="833964" y="815403"/>
                </a:lnTo>
                <a:lnTo>
                  <a:pt x="849675" y="792543"/>
                </a:lnTo>
                <a:lnTo>
                  <a:pt x="575919" y="792543"/>
                </a:lnTo>
                <a:lnTo>
                  <a:pt x="531517" y="787463"/>
                </a:lnTo>
                <a:lnTo>
                  <a:pt x="490730" y="772223"/>
                </a:lnTo>
                <a:lnTo>
                  <a:pt x="454728" y="749363"/>
                </a:lnTo>
                <a:lnTo>
                  <a:pt x="424686" y="720153"/>
                </a:lnTo>
                <a:lnTo>
                  <a:pt x="401776" y="683323"/>
                </a:lnTo>
                <a:lnTo>
                  <a:pt x="387170" y="642683"/>
                </a:lnTo>
                <a:lnTo>
                  <a:pt x="382041" y="598233"/>
                </a:lnTo>
                <a:lnTo>
                  <a:pt x="387170" y="553783"/>
                </a:lnTo>
                <a:lnTo>
                  <a:pt x="401776" y="513143"/>
                </a:lnTo>
                <a:lnTo>
                  <a:pt x="424686" y="477583"/>
                </a:lnTo>
                <a:lnTo>
                  <a:pt x="454728" y="447103"/>
                </a:lnTo>
                <a:lnTo>
                  <a:pt x="490730" y="424243"/>
                </a:lnTo>
                <a:lnTo>
                  <a:pt x="531517" y="410273"/>
                </a:lnTo>
                <a:lnTo>
                  <a:pt x="575919" y="405193"/>
                </a:lnTo>
                <a:lnTo>
                  <a:pt x="864984" y="405193"/>
                </a:lnTo>
                <a:lnTo>
                  <a:pt x="864984" y="383603"/>
                </a:lnTo>
                <a:lnTo>
                  <a:pt x="862350" y="370903"/>
                </a:lnTo>
                <a:lnTo>
                  <a:pt x="855175" y="360743"/>
                </a:lnTo>
                <a:lnTo>
                  <a:pt x="844544" y="353123"/>
                </a:lnTo>
                <a:lnTo>
                  <a:pt x="831545" y="350583"/>
                </a:lnTo>
                <a:close/>
              </a:path>
              <a:path w="1151890" h="846454">
                <a:moveTo>
                  <a:pt x="864984" y="405193"/>
                </a:moveTo>
                <a:lnTo>
                  <a:pt x="575919" y="405193"/>
                </a:lnTo>
                <a:lnTo>
                  <a:pt x="620316" y="410273"/>
                </a:lnTo>
                <a:lnTo>
                  <a:pt x="661101" y="424243"/>
                </a:lnTo>
                <a:lnTo>
                  <a:pt x="697099" y="447103"/>
                </a:lnTo>
                <a:lnTo>
                  <a:pt x="727140" y="477583"/>
                </a:lnTo>
                <a:lnTo>
                  <a:pt x="750050" y="513143"/>
                </a:lnTo>
                <a:lnTo>
                  <a:pt x="764655" y="553783"/>
                </a:lnTo>
                <a:lnTo>
                  <a:pt x="769785" y="598233"/>
                </a:lnTo>
                <a:lnTo>
                  <a:pt x="764655" y="642683"/>
                </a:lnTo>
                <a:lnTo>
                  <a:pt x="750050" y="683323"/>
                </a:lnTo>
                <a:lnTo>
                  <a:pt x="727140" y="720153"/>
                </a:lnTo>
                <a:lnTo>
                  <a:pt x="697099" y="749363"/>
                </a:lnTo>
                <a:lnTo>
                  <a:pt x="661101" y="772223"/>
                </a:lnTo>
                <a:lnTo>
                  <a:pt x="620316" y="787463"/>
                </a:lnTo>
                <a:lnTo>
                  <a:pt x="575919" y="792543"/>
                </a:lnTo>
                <a:lnTo>
                  <a:pt x="849675" y="792543"/>
                </a:lnTo>
                <a:lnTo>
                  <a:pt x="856657" y="782383"/>
                </a:lnTo>
                <a:lnTo>
                  <a:pt x="864984" y="740473"/>
                </a:lnTo>
                <a:lnTo>
                  <a:pt x="864984" y="708723"/>
                </a:lnTo>
                <a:lnTo>
                  <a:pt x="844029" y="708723"/>
                </a:lnTo>
                <a:lnTo>
                  <a:pt x="837984" y="702373"/>
                </a:lnTo>
                <a:lnTo>
                  <a:pt x="837984" y="687133"/>
                </a:lnTo>
                <a:lnTo>
                  <a:pt x="844029" y="682053"/>
                </a:lnTo>
                <a:lnTo>
                  <a:pt x="864984" y="682053"/>
                </a:lnTo>
                <a:lnTo>
                  <a:pt x="864984" y="612203"/>
                </a:lnTo>
                <a:lnTo>
                  <a:pt x="844029" y="612203"/>
                </a:lnTo>
                <a:lnTo>
                  <a:pt x="837984" y="605853"/>
                </a:lnTo>
                <a:lnTo>
                  <a:pt x="837984" y="590613"/>
                </a:lnTo>
                <a:lnTo>
                  <a:pt x="844029" y="585533"/>
                </a:lnTo>
                <a:lnTo>
                  <a:pt x="864984" y="585533"/>
                </a:lnTo>
                <a:lnTo>
                  <a:pt x="864984" y="453453"/>
                </a:lnTo>
                <a:lnTo>
                  <a:pt x="844029" y="453453"/>
                </a:lnTo>
                <a:lnTo>
                  <a:pt x="837984" y="447103"/>
                </a:lnTo>
                <a:lnTo>
                  <a:pt x="837984" y="433133"/>
                </a:lnTo>
                <a:lnTo>
                  <a:pt x="844029" y="426783"/>
                </a:lnTo>
                <a:lnTo>
                  <a:pt x="864984" y="426783"/>
                </a:lnTo>
                <a:lnTo>
                  <a:pt x="864984" y="405193"/>
                </a:lnTo>
                <a:close/>
              </a:path>
              <a:path w="1151890" h="846454">
                <a:moveTo>
                  <a:pt x="45681" y="680783"/>
                </a:moveTo>
                <a:lnTo>
                  <a:pt x="27919" y="683323"/>
                </a:lnTo>
                <a:lnTo>
                  <a:pt x="13396" y="693483"/>
                </a:lnTo>
                <a:lnTo>
                  <a:pt x="3596" y="708723"/>
                </a:lnTo>
                <a:lnTo>
                  <a:pt x="0" y="726503"/>
                </a:lnTo>
                <a:lnTo>
                  <a:pt x="3596" y="744283"/>
                </a:lnTo>
                <a:lnTo>
                  <a:pt x="13396" y="758253"/>
                </a:lnTo>
                <a:lnTo>
                  <a:pt x="27919" y="768413"/>
                </a:lnTo>
                <a:lnTo>
                  <a:pt x="45681" y="772223"/>
                </a:lnTo>
                <a:lnTo>
                  <a:pt x="63456" y="768413"/>
                </a:lnTo>
                <a:lnTo>
                  <a:pt x="77982" y="758253"/>
                </a:lnTo>
                <a:lnTo>
                  <a:pt x="87781" y="744283"/>
                </a:lnTo>
                <a:lnTo>
                  <a:pt x="88808" y="739203"/>
                </a:lnTo>
                <a:lnTo>
                  <a:pt x="70421" y="739203"/>
                </a:lnTo>
                <a:lnTo>
                  <a:pt x="64388" y="732853"/>
                </a:lnTo>
                <a:lnTo>
                  <a:pt x="64388" y="718883"/>
                </a:lnTo>
                <a:lnTo>
                  <a:pt x="70421" y="712533"/>
                </a:lnTo>
                <a:lnTo>
                  <a:pt x="88552" y="712533"/>
                </a:lnTo>
                <a:lnTo>
                  <a:pt x="87781" y="708723"/>
                </a:lnTo>
                <a:lnTo>
                  <a:pt x="77982" y="693483"/>
                </a:lnTo>
                <a:lnTo>
                  <a:pt x="63456" y="683323"/>
                </a:lnTo>
                <a:lnTo>
                  <a:pt x="45681" y="680783"/>
                </a:lnTo>
                <a:close/>
              </a:path>
              <a:path w="1151890" h="846454">
                <a:moveTo>
                  <a:pt x="1106144" y="680783"/>
                </a:moveTo>
                <a:lnTo>
                  <a:pt x="1088367" y="683323"/>
                </a:lnTo>
                <a:lnTo>
                  <a:pt x="1073837" y="693483"/>
                </a:lnTo>
                <a:lnTo>
                  <a:pt x="1064033" y="708723"/>
                </a:lnTo>
                <a:lnTo>
                  <a:pt x="1063263" y="712533"/>
                </a:lnTo>
                <a:lnTo>
                  <a:pt x="1081404" y="712533"/>
                </a:lnTo>
                <a:lnTo>
                  <a:pt x="1087437" y="718883"/>
                </a:lnTo>
                <a:lnTo>
                  <a:pt x="1087437" y="732853"/>
                </a:lnTo>
                <a:lnTo>
                  <a:pt x="1081404" y="739203"/>
                </a:lnTo>
                <a:lnTo>
                  <a:pt x="1063006" y="739203"/>
                </a:lnTo>
                <a:lnTo>
                  <a:pt x="1064033" y="744283"/>
                </a:lnTo>
                <a:lnTo>
                  <a:pt x="1073837" y="758253"/>
                </a:lnTo>
                <a:lnTo>
                  <a:pt x="1088367" y="768413"/>
                </a:lnTo>
                <a:lnTo>
                  <a:pt x="1106144" y="772223"/>
                </a:lnTo>
                <a:lnTo>
                  <a:pt x="1123906" y="768413"/>
                </a:lnTo>
                <a:lnTo>
                  <a:pt x="1138429" y="758253"/>
                </a:lnTo>
                <a:lnTo>
                  <a:pt x="1148230" y="744283"/>
                </a:lnTo>
                <a:lnTo>
                  <a:pt x="1151826" y="726503"/>
                </a:lnTo>
                <a:lnTo>
                  <a:pt x="1148230" y="708723"/>
                </a:lnTo>
                <a:lnTo>
                  <a:pt x="1138429" y="693483"/>
                </a:lnTo>
                <a:lnTo>
                  <a:pt x="1123906" y="683323"/>
                </a:lnTo>
                <a:lnTo>
                  <a:pt x="1106144" y="680783"/>
                </a:lnTo>
                <a:close/>
              </a:path>
              <a:path w="1151890" h="846454">
                <a:moveTo>
                  <a:pt x="575919" y="431863"/>
                </a:moveTo>
                <a:lnTo>
                  <a:pt x="531610" y="438213"/>
                </a:lnTo>
                <a:lnTo>
                  <a:pt x="491764" y="454723"/>
                </a:lnTo>
                <a:lnTo>
                  <a:pt x="457982" y="480123"/>
                </a:lnTo>
                <a:lnTo>
                  <a:pt x="431868" y="514413"/>
                </a:lnTo>
                <a:lnTo>
                  <a:pt x="415025" y="553783"/>
                </a:lnTo>
                <a:lnTo>
                  <a:pt x="409054" y="598233"/>
                </a:lnTo>
                <a:lnTo>
                  <a:pt x="415025" y="642683"/>
                </a:lnTo>
                <a:lnTo>
                  <a:pt x="431868" y="683323"/>
                </a:lnTo>
                <a:lnTo>
                  <a:pt x="457982" y="716343"/>
                </a:lnTo>
                <a:lnTo>
                  <a:pt x="491764" y="743013"/>
                </a:lnTo>
                <a:lnTo>
                  <a:pt x="531610" y="759523"/>
                </a:lnTo>
                <a:lnTo>
                  <a:pt x="575919" y="765873"/>
                </a:lnTo>
                <a:lnTo>
                  <a:pt x="620223" y="759523"/>
                </a:lnTo>
                <a:lnTo>
                  <a:pt x="660066" y="743013"/>
                </a:lnTo>
                <a:lnTo>
                  <a:pt x="674542" y="731583"/>
                </a:lnTo>
                <a:lnTo>
                  <a:pt x="545210" y="731583"/>
                </a:lnTo>
                <a:lnTo>
                  <a:pt x="539165" y="725233"/>
                </a:lnTo>
                <a:lnTo>
                  <a:pt x="539165" y="689673"/>
                </a:lnTo>
                <a:lnTo>
                  <a:pt x="510514" y="689673"/>
                </a:lnTo>
                <a:lnTo>
                  <a:pt x="504482" y="683323"/>
                </a:lnTo>
                <a:lnTo>
                  <a:pt x="504482" y="668083"/>
                </a:lnTo>
                <a:lnTo>
                  <a:pt x="510514" y="661733"/>
                </a:lnTo>
                <a:lnTo>
                  <a:pt x="530771" y="661733"/>
                </a:lnTo>
                <a:lnTo>
                  <a:pt x="530771" y="542353"/>
                </a:lnTo>
                <a:lnTo>
                  <a:pt x="510514" y="542353"/>
                </a:lnTo>
                <a:lnTo>
                  <a:pt x="504482" y="537273"/>
                </a:lnTo>
                <a:lnTo>
                  <a:pt x="504482" y="522033"/>
                </a:lnTo>
                <a:lnTo>
                  <a:pt x="510514" y="515683"/>
                </a:lnTo>
                <a:lnTo>
                  <a:pt x="539165" y="515683"/>
                </a:lnTo>
                <a:lnTo>
                  <a:pt x="539165" y="478853"/>
                </a:lnTo>
                <a:lnTo>
                  <a:pt x="545210" y="473773"/>
                </a:lnTo>
                <a:lnTo>
                  <a:pt x="685400" y="473773"/>
                </a:lnTo>
                <a:lnTo>
                  <a:pt x="660066" y="454723"/>
                </a:lnTo>
                <a:lnTo>
                  <a:pt x="620223" y="438213"/>
                </a:lnTo>
                <a:lnTo>
                  <a:pt x="575919" y="431863"/>
                </a:lnTo>
                <a:close/>
              </a:path>
              <a:path w="1151890" h="846454">
                <a:moveTo>
                  <a:pt x="286842" y="682053"/>
                </a:moveTo>
                <a:lnTo>
                  <a:pt x="258483" y="682053"/>
                </a:lnTo>
                <a:lnTo>
                  <a:pt x="255041" y="683323"/>
                </a:lnTo>
                <a:lnTo>
                  <a:pt x="225513" y="712533"/>
                </a:lnTo>
                <a:lnTo>
                  <a:pt x="88552" y="712533"/>
                </a:lnTo>
                <a:lnTo>
                  <a:pt x="91376" y="726503"/>
                </a:lnTo>
                <a:lnTo>
                  <a:pt x="88808" y="739203"/>
                </a:lnTo>
                <a:lnTo>
                  <a:pt x="234670" y="739203"/>
                </a:lnTo>
                <a:lnTo>
                  <a:pt x="238112" y="737933"/>
                </a:lnTo>
                <a:lnTo>
                  <a:pt x="267639" y="708723"/>
                </a:lnTo>
                <a:lnTo>
                  <a:pt x="286842" y="708723"/>
                </a:lnTo>
                <a:lnTo>
                  <a:pt x="286842" y="682053"/>
                </a:lnTo>
                <a:close/>
              </a:path>
              <a:path w="1151890" h="846454">
                <a:moveTo>
                  <a:pt x="893343" y="682053"/>
                </a:moveTo>
                <a:lnTo>
                  <a:pt x="864984" y="682053"/>
                </a:lnTo>
                <a:lnTo>
                  <a:pt x="864984" y="708723"/>
                </a:lnTo>
                <a:lnTo>
                  <a:pt x="884186" y="708723"/>
                </a:lnTo>
                <a:lnTo>
                  <a:pt x="913714" y="737933"/>
                </a:lnTo>
                <a:lnTo>
                  <a:pt x="917155" y="739203"/>
                </a:lnTo>
                <a:lnTo>
                  <a:pt x="1063006" y="739203"/>
                </a:lnTo>
                <a:lnTo>
                  <a:pt x="1060437" y="726503"/>
                </a:lnTo>
                <a:lnTo>
                  <a:pt x="1063263" y="712533"/>
                </a:lnTo>
                <a:lnTo>
                  <a:pt x="926312" y="712533"/>
                </a:lnTo>
                <a:lnTo>
                  <a:pt x="896785" y="683323"/>
                </a:lnTo>
                <a:lnTo>
                  <a:pt x="893343" y="682053"/>
                </a:lnTo>
                <a:close/>
              </a:path>
              <a:path w="1151890" h="846454">
                <a:moveTo>
                  <a:pt x="587413" y="689673"/>
                </a:moveTo>
                <a:lnTo>
                  <a:pt x="566165" y="689673"/>
                </a:lnTo>
                <a:lnTo>
                  <a:pt x="566165" y="725233"/>
                </a:lnTo>
                <a:lnTo>
                  <a:pt x="560108" y="731583"/>
                </a:lnTo>
                <a:lnTo>
                  <a:pt x="674542" y="731583"/>
                </a:lnTo>
                <a:lnTo>
                  <a:pt x="693845" y="716343"/>
                </a:lnTo>
                <a:lnTo>
                  <a:pt x="696858" y="712533"/>
                </a:lnTo>
                <a:lnTo>
                  <a:pt x="593470" y="712533"/>
                </a:lnTo>
                <a:lnTo>
                  <a:pt x="587413" y="707453"/>
                </a:lnTo>
                <a:lnTo>
                  <a:pt x="587413" y="689673"/>
                </a:lnTo>
                <a:close/>
              </a:path>
              <a:path w="1151890" h="846454">
                <a:moveTo>
                  <a:pt x="702549" y="491553"/>
                </a:moveTo>
                <a:lnTo>
                  <a:pt x="608368" y="491553"/>
                </a:lnTo>
                <a:lnTo>
                  <a:pt x="614425" y="497903"/>
                </a:lnTo>
                <a:lnTo>
                  <a:pt x="614425" y="515683"/>
                </a:lnTo>
                <a:lnTo>
                  <a:pt x="630341" y="522033"/>
                </a:lnTo>
                <a:lnTo>
                  <a:pt x="643129" y="532193"/>
                </a:lnTo>
                <a:lnTo>
                  <a:pt x="651643" y="546163"/>
                </a:lnTo>
                <a:lnTo>
                  <a:pt x="654735" y="562673"/>
                </a:lnTo>
                <a:lnTo>
                  <a:pt x="653968" y="571563"/>
                </a:lnTo>
                <a:lnTo>
                  <a:pt x="653858" y="572833"/>
                </a:lnTo>
                <a:lnTo>
                  <a:pt x="651338" y="580453"/>
                </a:lnTo>
                <a:lnTo>
                  <a:pt x="647342" y="589343"/>
                </a:lnTo>
                <a:lnTo>
                  <a:pt x="642035" y="595693"/>
                </a:lnTo>
                <a:lnTo>
                  <a:pt x="650141" y="603313"/>
                </a:lnTo>
                <a:lnTo>
                  <a:pt x="656321" y="613473"/>
                </a:lnTo>
                <a:lnTo>
                  <a:pt x="660261" y="624903"/>
                </a:lnTo>
                <a:lnTo>
                  <a:pt x="661644" y="636333"/>
                </a:lnTo>
                <a:lnTo>
                  <a:pt x="657992" y="655383"/>
                </a:lnTo>
                <a:lnTo>
                  <a:pt x="647969" y="671893"/>
                </a:lnTo>
                <a:lnTo>
                  <a:pt x="632980" y="683323"/>
                </a:lnTo>
                <a:lnTo>
                  <a:pt x="614425" y="688403"/>
                </a:lnTo>
                <a:lnTo>
                  <a:pt x="614425" y="707453"/>
                </a:lnTo>
                <a:lnTo>
                  <a:pt x="608368" y="712533"/>
                </a:lnTo>
                <a:lnTo>
                  <a:pt x="696858" y="712533"/>
                </a:lnTo>
                <a:lnTo>
                  <a:pt x="719958" y="683323"/>
                </a:lnTo>
                <a:lnTo>
                  <a:pt x="736801" y="642683"/>
                </a:lnTo>
                <a:lnTo>
                  <a:pt x="742772" y="598233"/>
                </a:lnTo>
                <a:lnTo>
                  <a:pt x="736801" y="553783"/>
                </a:lnTo>
                <a:lnTo>
                  <a:pt x="719958" y="514413"/>
                </a:lnTo>
                <a:lnTo>
                  <a:pt x="702549" y="491553"/>
                </a:lnTo>
                <a:close/>
              </a:path>
              <a:path w="1151890" h="846454">
                <a:moveTo>
                  <a:pt x="608914" y="610933"/>
                </a:moveTo>
                <a:lnTo>
                  <a:pt x="557771" y="610933"/>
                </a:lnTo>
                <a:lnTo>
                  <a:pt x="557771" y="661733"/>
                </a:lnTo>
                <a:lnTo>
                  <a:pt x="608914" y="661733"/>
                </a:lnTo>
                <a:lnTo>
                  <a:pt x="618911" y="660463"/>
                </a:lnTo>
                <a:lnTo>
                  <a:pt x="627087" y="654113"/>
                </a:lnTo>
                <a:lnTo>
                  <a:pt x="632606" y="646493"/>
                </a:lnTo>
                <a:lnTo>
                  <a:pt x="634631" y="636333"/>
                </a:lnTo>
                <a:lnTo>
                  <a:pt x="632606" y="626173"/>
                </a:lnTo>
                <a:lnTo>
                  <a:pt x="627087" y="618553"/>
                </a:lnTo>
                <a:lnTo>
                  <a:pt x="618911" y="613473"/>
                </a:lnTo>
                <a:lnTo>
                  <a:pt x="608914" y="610933"/>
                </a:lnTo>
                <a:close/>
              </a:path>
              <a:path w="1151890" h="846454">
                <a:moveTo>
                  <a:pt x="70269" y="552513"/>
                </a:moveTo>
                <a:lnTo>
                  <a:pt x="52499" y="556323"/>
                </a:lnTo>
                <a:lnTo>
                  <a:pt x="37972" y="566483"/>
                </a:lnTo>
                <a:lnTo>
                  <a:pt x="28170" y="580453"/>
                </a:lnTo>
                <a:lnTo>
                  <a:pt x="24574" y="598233"/>
                </a:lnTo>
                <a:lnTo>
                  <a:pt x="28170" y="616013"/>
                </a:lnTo>
                <a:lnTo>
                  <a:pt x="37972" y="631253"/>
                </a:lnTo>
                <a:lnTo>
                  <a:pt x="52499" y="640143"/>
                </a:lnTo>
                <a:lnTo>
                  <a:pt x="70269" y="643953"/>
                </a:lnTo>
                <a:lnTo>
                  <a:pt x="88031" y="640143"/>
                </a:lnTo>
                <a:lnTo>
                  <a:pt x="102554" y="631253"/>
                </a:lnTo>
                <a:lnTo>
                  <a:pt x="112354" y="616013"/>
                </a:lnTo>
                <a:lnTo>
                  <a:pt x="113125" y="612203"/>
                </a:lnTo>
                <a:lnTo>
                  <a:pt x="94995" y="612203"/>
                </a:lnTo>
                <a:lnTo>
                  <a:pt x="88963" y="605853"/>
                </a:lnTo>
                <a:lnTo>
                  <a:pt x="88963" y="590613"/>
                </a:lnTo>
                <a:lnTo>
                  <a:pt x="94995" y="585533"/>
                </a:lnTo>
                <a:lnTo>
                  <a:pt x="113382" y="585533"/>
                </a:lnTo>
                <a:lnTo>
                  <a:pt x="112354" y="580453"/>
                </a:lnTo>
                <a:lnTo>
                  <a:pt x="102554" y="566483"/>
                </a:lnTo>
                <a:lnTo>
                  <a:pt x="88031" y="556323"/>
                </a:lnTo>
                <a:lnTo>
                  <a:pt x="70269" y="552513"/>
                </a:lnTo>
                <a:close/>
              </a:path>
              <a:path w="1151890" h="846454">
                <a:moveTo>
                  <a:pt x="1081570" y="552513"/>
                </a:moveTo>
                <a:lnTo>
                  <a:pt x="1063795" y="556323"/>
                </a:lnTo>
                <a:lnTo>
                  <a:pt x="1049269" y="566483"/>
                </a:lnTo>
                <a:lnTo>
                  <a:pt x="1039470" y="580453"/>
                </a:lnTo>
                <a:lnTo>
                  <a:pt x="1038443" y="585533"/>
                </a:lnTo>
                <a:lnTo>
                  <a:pt x="1056830" y="585533"/>
                </a:lnTo>
                <a:lnTo>
                  <a:pt x="1062862" y="590613"/>
                </a:lnTo>
                <a:lnTo>
                  <a:pt x="1062862" y="605853"/>
                </a:lnTo>
                <a:lnTo>
                  <a:pt x="1056830" y="612203"/>
                </a:lnTo>
                <a:lnTo>
                  <a:pt x="1038702" y="612203"/>
                </a:lnTo>
                <a:lnTo>
                  <a:pt x="1039473" y="616013"/>
                </a:lnTo>
                <a:lnTo>
                  <a:pt x="1049278" y="631253"/>
                </a:lnTo>
                <a:lnTo>
                  <a:pt x="1063805" y="640143"/>
                </a:lnTo>
                <a:lnTo>
                  <a:pt x="1081570" y="643953"/>
                </a:lnTo>
                <a:lnTo>
                  <a:pt x="1099332" y="640143"/>
                </a:lnTo>
                <a:lnTo>
                  <a:pt x="1113855" y="631253"/>
                </a:lnTo>
                <a:lnTo>
                  <a:pt x="1123655" y="616013"/>
                </a:lnTo>
                <a:lnTo>
                  <a:pt x="1127251" y="598233"/>
                </a:lnTo>
                <a:lnTo>
                  <a:pt x="1123655" y="580453"/>
                </a:lnTo>
                <a:lnTo>
                  <a:pt x="1113855" y="566483"/>
                </a:lnTo>
                <a:lnTo>
                  <a:pt x="1099332" y="556323"/>
                </a:lnTo>
                <a:lnTo>
                  <a:pt x="1081570" y="552513"/>
                </a:lnTo>
                <a:close/>
              </a:path>
              <a:path w="1151890" h="846454">
                <a:moveTo>
                  <a:pt x="286842" y="585533"/>
                </a:moveTo>
                <a:lnTo>
                  <a:pt x="113382" y="585533"/>
                </a:lnTo>
                <a:lnTo>
                  <a:pt x="115950" y="598233"/>
                </a:lnTo>
                <a:lnTo>
                  <a:pt x="113125" y="612203"/>
                </a:lnTo>
                <a:lnTo>
                  <a:pt x="286842" y="612203"/>
                </a:lnTo>
                <a:lnTo>
                  <a:pt x="286842" y="585533"/>
                </a:lnTo>
                <a:close/>
              </a:path>
              <a:path w="1151890" h="846454">
                <a:moveTo>
                  <a:pt x="1038443" y="585533"/>
                </a:moveTo>
                <a:lnTo>
                  <a:pt x="864984" y="585533"/>
                </a:lnTo>
                <a:lnTo>
                  <a:pt x="864984" y="612203"/>
                </a:lnTo>
                <a:lnTo>
                  <a:pt x="1038702" y="612203"/>
                </a:lnTo>
                <a:lnTo>
                  <a:pt x="1035875" y="598233"/>
                </a:lnTo>
                <a:lnTo>
                  <a:pt x="1038443" y="585533"/>
                </a:lnTo>
                <a:close/>
              </a:path>
              <a:path w="1151890" h="846454">
                <a:moveTo>
                  <a:pt x="607199" y="542353"/>
                </a:moveTo>
                <a:lnTo>
                  <a:pt x="557771" y="542353"/>
                </a:lnTo>
                <a:lnTo>
                  <a:pt x="557771" y="584263"/>
                </a:lnTo>
                <a:lnTo>
                  <a:pt x="607199" y="584263"/>
                </a:lnTo>
                <a:lnTo>
                  <a:pt x="615184" y="581723"/>
                </a:lnTo>
                <a:lnTo>
                  <a:pt x="621717" y="577913"/>
                </a:lnTo>
                <a:lnTo>
                  <a:pt x="626128" y="571563"/>
                </a:lnTo>
                <a:lnTo>
                  <a:pt x="627748" y="562673"/>
                </a:lnTo>
                <a:lnTo>
                  <a:pt x="626128" y="555053"/>
                </a:lnTo>
                <a:lnTo>
                  <a:pt x="621717" y="548703"/>
                </a:lnTo>
                <a:lnTo>
                  <a:pt x="615184" y="544893"/>
                </a:lnTo>
                <a:lnTo>
                  <a:pt x="607199" y="542353"/>
                </a:lnTo>
                <a:close/>
              </a:path>
              <a:path w="1151890" h="846454">
                <a:moveTo>
                  <a:pt x="45681" y="425513"/>
                </a:moveTo>
                <a:lnTo>
                  <a:pt x="27919" y="429323"/>
                </a:lnTo>
                <a:lnTo>
                  <a:pt x="13396" y="439483"/>
                </a:lnTo>
                <a:lnTo>
                  <a:pt x="3596" y="453453"/>
                </a:lnTo>
                <a:lnTo>
                  <a:pt x="0" y="471233"/>
                </a:lnTo>
                <a:lnTo>
                  <a:pt x="3596" y="489013"/>
                </a:lnTo>
                <a:lnTo>
                  <a:pt x="13396" y="502983"/>
                </a:lnTo>
                <a:lnTo>
                  <a:pt x="27919" y="513143"/>
                </a:lnTo>
                <a:lnTo>
                  <a:pt x="45681" y="516953"/>
                </a:lnTo>
                <a:lnTo>
                  <a:pt x="63456" y="513143"/>
                </a:lnTo>
                <a:lnTo>
                  <a:pt x="77982" y="502983"/>
                </a:lnTo>
                <a:lnTo>
                  <a:pt x="87781" y="489013"/>
                </a:lnTo>
                <a:lnTo>
                  <a:pt x="88552" y="485203"/>
                </a:lnTo>
                <a:lnTo>
                  <a:pt x="70421" y="485203"/>
                </a:lnTo>
                <a:lnTo>
                  <a:pt x="64388" y="478853"/>
                </a:lnTo>
                <a:lnTo>
                  <a:pt x="64388" y="463613"/>
                </a:lnTo>
                <a:lnTo>
                  <a:pt x="70421" y="457263"/>
                </a:lnTo>
                <a:lnTo>
                  <a:pt x="88552" y="457263"/>
                </a:lnTo>
                <a:lnTo>
                  <a:pt x="87781" y="453453"/>
                </a:lnTo>
                <a:lnTo>
                  <a:pt x="77982" y="439483"/>
                </a:lnTo>
                <a:lnTo>
                  <a:pt x="63456" y="429323"/>
                </a:lnTo>
                <a:lnTo>
                  <a:pt x="45681" y="425513"/>
                </a:lnTo>
                <a:close/>
              </a:path>
              <a:path w="1151890" h="846454">
                <a:moveTo>
                  <a:pt x="1106144" y="425513"/>
                </a:moveTo>
                <a:lnTo>
                  <a:pt x="1088367" y="429323"/>
                </a:lnTo>
                <a:lnTo>
                  <a:pt x="1073837" y="439483"/>
                </a:lnTo>
                <a:lnTo>
                  <a:pt x="1064033" y="453453"/>
                </a:lnTo>
                <a:lnTo>
                  <a:pt x="1063263" y="457263"/>
                </a:lnTo>
                <a:lnTo>
                  <a:pt x="1081404" y="457263"/>
                </a:lnTo>
                <a:lnTo>
                  <a:pt x="1087437" y="463613"/>
                </a:lnTo>
                <a:lnTo>
                  <a:pt x="1087437" y="478853"/>
                </a:lnTo>
                <a:lnTo>
                  <a:pt x="1081404" y="485203"/>
                </a:lnTo>
                <a:lnTo>
                  <a:pt x="1063263" y="485203"/>
                </a:lnTo>
                <a:lnTo>
                  <a:pt x="1064033" y="489013"/>
                </a:lnTo>
                <a:lnTo>
                  <a:pt x="1073837" y="502983"/>
                </a:lnTo>
                <a:lnTo>
                  <a:pt x="1088367" y="513143"/>
                </a:lnTo>
                <a:lnTo>
                  <a:pt x="1106144" y="516953"/>
                </a:lnTo>
                <a:lnTo>
                  <a:pt x="1123906" y="513143"/>
                </a:lnTo>
                <a:lnTo>
                  <a:pt x="1138429" y="502983"/>
                </a:lnTo>
                <a:lnTo>
                  <a:pt x="1148230" y="489013"/>
                </a:lnTo>
                <a:lnTo>
                  <a:pt x="1151826" y="471233"/>
                </a:lnTo>
                <a:lnTo>
                  <a:pt x="1148230" y="453453"/>
                </a:lnTo>
                <a:lnTo>
                  <a:pt x="1138429" y="439483"/>
                </a:lnTo>
                <a:lnTo>
                  <a:pt x="1123906" y="429323"/>
                </a:lnTo>
                <a:lnTo>
                  <a:pt x="1106144" y="425513"/>
                </a:lnTo>
                <a:close/>
              </a:path>
              <a:path w="1151890" h="846454">
                <a:moveTo>
                  <a:pt x="685400" y="473773"/>
                </a:moveTo>
                <a:lnTo>
                  <a:pt x="560108" y="473773"/>
                </a:lnTo>
                <a:lnTo>
                  <a:pt x="566165" y="478853"/>
                </a:lnTo>
                <a:lnTo>
                  <a:pt x="566165" y="515683"/>
                </a:lnTo>
                <a:lnTo>
                  <a:pt x="587413" y="515683"/>
                </a:lnTo>
                <a:lnTo>
                  <a:pt x="587413" y="497903"/>
                </a:lnTo>
                <a:lnTo>
                  <a:pt x="593470" y="491553"/>
                </a:lnTo>
                <a:lnTo>
                  <a:pt x="702549" y="491553"/>
                </a:lnTo>
                <a:lnTo>
                  <a:pt x="693845" y="480123"/>
                </a:lnTo>
                <a:lnTo>
                  <a:pt x="685400" y="473773"/>
                </a:lnTo>
                <a:close/>
              </a:path>
              <a:path w="1151890" h="846454">
                <a:moveTo>
                  <a:pt x="286842" y="426783"/>
                </a:moveTo>
                <a:lnTo>
                  <a:pt x="258483" y="426783"/>
                </a:lnTo>
                <a:lnTo>
                  <a:pt x="255041" y="428053"/>
                </a:lnTo>
                <a:lnTo>
                  <a:pt x="225513" y="457263"/>
                </a:lnTo>
                <a:lnTo>
                  <a:pt x="88552" y="457263"/>
                </a:lnTo>
                <a:lnTo>
                  <a:pt x="91376" y="471233"/>
                </a:lnTo>
                <a:lnTo>
                  <a:pt x="88552" y="485203"/>
                </a:lnTo>
                <a:lnTo>
                  <a:pt x="234670" y="485203"/>
                </a:lnTo>
                <a:lnTo>
                  <a:pt x="238112" y="483933"/>
                </a:lnTo>
                <a:lnTo>
                  <a:pt x="240639" y="481393"/>
                </a:lnTo>
                <a:lnTo>
                  <a:pt x="267639" y="453453"/>
                </a:lnTo>
                <a:lnTo>
                  <a:pt x="286842" y="453453"/>
                </a:lnTo>
                <a:lnTo>
                  <a:pt x="286842" y="426783"/>
                </a:lnTo>
                <a:close/>
              </a:path>
              <a:path w="1151890" h="846454">
                <a:moveTo>
                  <a:pt x="893343" y="426783"/>
                </a:moveTo>
                <a:lnTo>
                  <a:pt x="864984" y="426783"/>
                </a:lnTo>
                <a:lnTo>
                  <a:pt x="864984" y="453453"/>
                </a:lnTo>
                <a:lnTo>
                  <a:pt x="884186" y="453453"/>
                </a:lnTo>
                <a:lnTo>
                  <a:pt x="911186" y="481393"/>
                </a:lnTo>
                <a:lnTo>
                  <a:pt x="913714" y="483933"/>
                </a:lnTo>
                <a:lnTo>
                  <a:pt x="917155" y="485203"/>
                </a:lnTo>
                <a:lnTo>
                  <a:pt x="1063263" y="485203"/>
                </a:lnTo>
                <a:lnTo>
                  <a:pt x="1060437" y="471233"/>
                </a:lnTo>
                <a:lnTo>
                  <a:pt x="1063263" y="457263"/>
                </a:lnTo>
                <a:lnTo>
                  <a:pt x="926312" y="457263"/>
                </a:lnTo>
                <a:lnTo>
                  <a:pt x="896785" y="428053"/>
                </a:lnTo>
                <a:lnTo>
                  <a:pt x="893343" y="426783"/>
                </a:lnTo>
                <a:close/>
              </a:path>
              <a:path w="1151890" h="846454">
                <a:moveTo>
                  <a:pt x="592594" y="0"/>
                </a:moveTo>
                <a:lnTo>
                  <a:pt x="559231" y="0"/>
                </a:lnTo>
                <a:lnTo>
                  <a:pt x="509635" y="5729"/>
                </a:lnTo>
                <a:lnTo>
                  <a:pt x="464077" y="22043"/>
                </a:lnTo>
                <a:lnTo>
                  <a:pt x="423866" y="47634"/>
                </a:lnTo>
                <a:lnTo>
                  <a:pt x="390313" y="81190"/>
                </a:lnTo>
                <a:lnTo>
                  <a:pt x="364725" y="121403"/>
                </a:lnTo>
                <a:lnTo>
                  <a:pt x="348412" y="166963"/>
                </a:lnTo>
                <a:lnTo>
                  <a:pt x="342684" y="216560"/>
                </a:lnTo>
                <a:lnTo>
                  <a:pt x="342684" y="323062"/>
                </a:lnTo>
                <a:lnTo>
                  <a:pt x="398716" y="323062"/>
                </a:lnTo>
                <a:lnTo>
                  <a:pt x="398716" y="216560"/>
                </a:lnTo>
                <a:lnTo>
                  <a:pt x="406912" y="165885"/>
                </a:lnTo>
                <a:lnTo>
                  <a:pt x="429724" y="121829"/>
                </a:lnTo>
                <a:lnTo>
                  <a:pt x="464490" y="87060"/>
                </a:lnTo>
                <a:lnTo>
                  <a:pt x="508546" y="64243"/>
                </a:lnTo>
                <a:lnTo>
                  <a:pt x="559231" y="56045"/>
                </a:lnTo>
                <a:lnTo>
                  <a:pt x="736369" y="56045"/>
                </a:lnTo>
                <a:lnTo>
                  <a:pt x="727959" y="47634"/>
                </a:lnTo>
                <a:lnTo>
                  <a:pt x="687749" y="22043"/>
                </a:lnTo>
                <a:lnTo>
                  <a:pt x="642191" y="5729"/>
                </a:lnTo>
                <a:lnTo>
                  <a:pt x="592594" y="0"/>
                </a:lnTo>
                <a:close/>
              </a:path>
              <a:path w="1151890" h="846454">
                <a:moveTo>
                  <a:pt x="736369" y="56045"/>
                </a:moveTo>
                <a:lnTo>
                  <a:pt x="592594" y="56045"/>
                </a:lnTo>
                <a:lnTo>
                  <a:pt x="643267" y="64243"/>
                </a:lnTo>
                <a:lnTo>
                  <a:pt x="687316" y="87060"/>
                </a:lnTo>
                <a:lnTo>
                  <a:pt x="722078" y="121829"/>
                </a:lnTo>
                <a:lnTo>
                  <a:pt x="744889" y="165885"/>
                </a:lnTo>
                <a:lnTo>
                  <a:pt x="753084" y="216560"/>
                </a:lnTo>
                <a:lnTo>
                  <a:pt x="753084" y="323062"/>
                </a:lnTo>
                <a:lnTo>
                  <a:pt x="809142" y="323062"/>
                </a:lnTo>
                <a:lnTo>
                  <a:pt x="809142" y="216560"/>
                </a:lnTo>
                <a:lnTo>
                  <a:pt x="803413" y="166963"/>
                </a:lnTo>
                <a:lnTo>
                  <a:pt x="787101" y="121403"/>
                </a:lnTo>
                <a:lnTo>
                  <a:pt x="761513" y="81190"/>
                </a:lnTo>
                <a:lnTo>
                  <a:pt x="736369" y="56045"/>
                </a:lnTo>
                <a:close/>
              </a:path>
            </a:pathLst>
          </a:custGeom>
          <a:solidFill>
            <a:srgbClr val="2FA0FA"/>
          </a:solidFill>
        </p:spPr>
        <p:txBody>
          <a:bodyPr wrap="square" lIns="0" tIns="0" rIns="0" bIns="0" rtlCol="0"/>
          <a:lstStyle/>
          <a:p>
            <a:endParaRPr/>
          </a:p>
        </p:txBody>
      </p:sp>
      <p:sp>
        <p:nvSpPr>
          <p:cNvPr id="3" name="object 3"/>
          <p:cNvSpPr/>
          <p:nvPr/>
        </p:nvSpPr>
        <p:spPr>
          <a:xfrm>
            <a:off x="6658185" y="4277547"/>
            <a:ext cx="1421130" cy="846455"/>
          </a:xfrm>
          <a:custGeom>
            <a:avLst/>
            <a:gdLst/>
            <a:ahLst/>
            <a:cxnLst/>
            <a:rect l="l" t="t" r="r" b="b"/>
            <a:pathLst>
              <a:path w="1421129" h="846454">
                <a:moveTo>
                  <a:pt x="1313751" y="0"/>
                </a:moveTo>
                <a:lnTo>
                  <a:pt x="299097" y="0"/>
                </a:lnTo>
                <a:lnTo>
                  <a:pt x="285515" y="2144"/>
                </a:lnTo>
                <a:lnTo>
                  <a:pt x="273491" y="8167"/>
                </a:lnTo>
                <a:lnTo>
                  <a:pt x="263814" y="17507"/>
                </a:lnTo>
                <a:lnTo>
                  <a:pt x="257276" y="29603"/>
                </a:lnTo>
                <a:lnTo>
                  <a:pt x="1355572" y="29603"/>
                </a:lnTo>
                <a:lnTo>
                  <a:pt x="1349036" y="17507"/>
                </a:lnTo>
                <a:lnTo>
                  <a:pt x="1339362" y="8167"/>
                </a:lnTo>
                <a:lnTo>
                  <a:pt x="1327338" y="2144"/>
                </a:lnTo>
                <a:lnTo>
                  <a:pt x="1313751" y="0"/>
                </a:lnTo>
                <a:close/>
              </a:path>
              <a:path w="1421129" h="846454">
                <a:moveTo>
                  <a:pt x="162140" y="137909"/>
                </a:moveTo>
                <a:lnTo>
                  <a:pt x="104775" y="137909"/>
                </a:lnTo>
                <a:lnTo>
                  <a:pt x="97332" y="145364"/>
                </a:lnTo>
                <a:lnTo>
                  <a:pt x="97332" y="476453"/>
                </a:lnTo>
                <a:lnTo>
                  <a:pt x="101879" y="482790"/>
                </a:lnTo>
                <a:lnTo>
                  <a:pt x="108635" y="485089"/>
                </a:lnTo>
                <a:lnTo>
                  <a:pt x="108635" y="839216"/>
                </a:lnTo>
                <a:lnTo>
                  <a:pt x="115252" y="845832"/>
                </a:lnTo>
                <a:lnTo>
                  <a:pt x="131610" y="845832"/>
                </a:lnTo>
                <a:lnTo>
                  <a:pt x="138239" y="839216"/>
                </a:lnTo>
                <a:lnTo>
                  <a:pt x="138239" y="485978"/>
                </a:lnTo>
                <a:lnTo>
                  <a:pt x="162140" y="485978"/>
                </a:lnTo>
                <a:lnTo>
                  <a:pt x="162140" y="137909"/>
                </a:lnTo>
                <a:close/>
              </a:path>
              <a:path w="1421129" h="846454">
                <a:moveTo>
                  <a:pt x="67716" y="290296"/>
                </a:moveTo>
                <a:lnTo>
                  <a:pt x="56007" y="290296"/>
                </a:lnTo>
                <a:lnTo>
                  <a:pt x="34213" y="294716"/>
                </a:lnTo>
                <a:lnTo>
                  <a:pt x="16416" y="306724"/>
                </a:lnTo>
                <a:lnTo>
                  <a:pt x="4413" y="324522"/>
                </a:lnTo>
                <a:lnTo>
                  <a:pt x="0" y="346316"/>
                </a:lnTo>
                <a:lnTo>
                  <a:pt x="4413" y="368110"/>
                </a:lnTo>
                <a:lnTo>
                  <a:pt x="16416" y="385908"/>
                </a:lnTo>
                <a:lnTo>
                  <a:pt x="34213" y="397915"/>
                </a:lnTo>
                <a:lnTo>
                  <a:pt x="56007" y="402336"/>
                </a:lnTo>
                <a:lnTo>
                  <a:pt x="67716" y="402336"/>
                </a:lnTo>
                <a:lnTo>
                  <a:pt x="67716" y="290296"/>
                </a:lnTo>
                <a:close/>
              </a:path>
              <a:path w="1421129" h="846454">
                <a:moveTo>
                  <a:pt x="1372971" y="59207"/>
                </a:moveTo>
                <a:lnTo>
                  <a:pt x="239890" y="59207"/>
                </a:lnTo>
                <a:lnTo>
                  <a:pt x="221157" y="63010"/>
                </a:lnTo>
                <a:lnTo>
                  <a:pt x="205859" y="73331"/>
                </a:lnTo>
                <a:lnTo>
                  <a:pt x="195540" y="88627"/>
                </a:lnTo>
                <a:lnTo>
                  <a:pt x="191744" y="107353"/>
                </a:lnTo>
                <a:lnTo>
                  <a:pt x="191744" y="579475"/>
                </a:lnTo>
                <a:lnTo>
                  <a:pt x="195540" y="598208"/>
                </a:lnTo>
                <a:lnTo>
                  <a:pt x="205884" y="613524"/>
                </a:lnTo>
                <a:lnTo>
                  <a:pt x="221157" y="623825"/>
                </a:lnTo>
                <a:lnTo>
                  <a:pt x="239890" y="627621"/>
                </a:lnTo>
                <a:lnTo>
                  <a:pt x="646811" y="627621"/>
                </a:lnTo>
                <a:lnTo>
                  <a:pt x="751459" y="542925"/>
                </a:lnTo>
                <a:lnTo>
                  <a:pt x="777174" y="525844"/>
                </a:lnTo>
                <a:lnTo>
                  <a:pt x="781812" y="524941"/>
                </a:lnTo>
                <a:lnTo>
                  <a:pt x="297726" y="524941"/>
                </a:lnTo>
                <a:lnTo>
                  <a:pt x="293954" y="523405"/>
                </a:lnTo>
                <a:lnTo>
                  <a:pt x="288404" y="517893"/>
                </a:lnTo>
                <a:lnTo>
                  <a:pt x="286842" y="514146"/>
                </a:lnTo>
                <a:lnTo>
                  <a:pt x="286905" y="501827"/>
                </a:lnTo>
                <a:lnTo>
                  <a:pt x="293470" y="495350"/>
                </a:lnTo>
                <a:lnTo>
                  <a:pt x="1421117" y="495350"/>
                </a:lnTo>
                <a:lnTo>
                  <a:pt x="1421117" y="455930"/>
                </a:lnTo>
                <a:lnTo>
                  <a:pt x="293458" y="455930"/>
                </a:lnTo>
                <a:lnTo>
                  <a:pt x="286829" y="449300"/>
                </a:lnTo>
                <a:lnTo>
                  <a:pt x="286829" y="162128"/>
                </a:lnTo>
                <a:lnTo>
                  <a:pt x="293458" y="155498"/>
                </a:lnTo>
                <a:lnTo>
                  <a:pt x="1421117" y="155498"/>
                </a:lnTo>
                <a:lnTo>
                  <a:pt x="1421117" y="107353"/>
                </a:lnTo>
                <a:lnTo>
                  <a:pt x="1417321" y="88627"/>
                </a:lnTo>
                <a:lnTo>
                  <a:pt x="1407002" y="73331"/>
                </a:lnTo>
                <a:lnTo>
                  <a:pt x="1391704" y="63010"/>
                </a:lnTo>
                <a:lnTo>
                  <a:pt x="1372971" y="59207"/>
                </a:lnTo>
                <a:close/>
              </a:path>
              <a:path w="1421129" h="846454">
                <a:moveTo>
                  <a:pt x="1421117" y="520150"/>
                </a:moveTo>
                <a:lnTo>
                  <a:pt x="806432" y="520150"/>
                </a:lnTo>
                <a:lnTo>
                  <a:pt x="835692" y="525844"/>
                </a:lnTo>
                <a:lnTo>
                  <a:pt x="861415" y="542925"/>
                </a:lnTo>
                <a:lnTo>
                  <a:pt x="932014" y="613524"/>
                </a:lnTo>
                <a:lnTo>
                  <a:pt x="966063" y="627621"/>
                </a:lnTo>
                <a:lnTo>
                  <a:pt x="1372971" y="627621"/>
                </a:lnTo>
                <a:lnTo>
                  <a:pt x="1391704" y="623825"/>
                </a:lnTo>
                <a:lnTo>
                  <a:pt x="1406976" y="613524"/>
                </a:lnTo>
                <a:lnTo>
                  <a:pt x="1417321" y="598208"/>
                </a:lnTo>
                <a:lnTo>
                  <a:pt x="1421117" y="579475"/>
                </a:lnTo>
                <a:lnTo>
                  <a:pt x="1421117" y="520150"/>
                </a:lnTo>
                <a:close/>
              </a:path>
              <a:path w="1421129" h="846454">
                <a:moveTo>
                  <a:pt x="1421117" y="495350"/>
                </a:moveTo>
                <a:lnTo>
                  <a:pt x="309880" y="495350"/>
                </a:lnTo>
                <a:lnTo>
                  <a:pt x="316295" y="501827"/>
                </a:lnTo>
                <a:lnTo>
                  <a:pt x="316420" y="518312"/>
                </a:lnTo>
                <a:lnTo>
                  <a:pt x="309765" y="524941"/>
                </a:lnTo>
                <a:lnTo>
                  <a:pt x="781812" y="524941"/>
                </a:lnTo>
                <a:lnTo>
                  <a:pt x="806432" y="520150"/>
                </a:lnTo>
                <a:lnTo>
                  <a:pt x="1421117" y="520150"/>
                </a:lnTo>
                <a:lnTo>
                  <a:pt x="1421117" y="495350"/>
                </a:lnTo>
                <a:close/>
              </a:path>
              <a:path w="1421129" h="846454">
                <a:moveTo>
                  <a:pt x="1421117" y="155498"/>
                </a:moveTo>
                <a:lnTo>
                  <a:pt x="309816" y="155498"/>
                </a:lnTo>
                <a:lnTo>
                  <a:pt x="316445" y="162128"/>
                </a:lnTo>
                <a:lnTo>
                  <a:pt x="316445" y="449300"/>
                </a:lnTo>
                <a:lnTo>
                  <a:pt x="309816" y="455930"/>
                </a:lnTo>
                <a:lnTo>
                  <a:pt x="1421117" y="455930"/>
                </a:lnTo>
                <a:lnTo>
                  <a:pt x="1421117" y="155498"/>
                </a:lnTo>
                <a:close/>
              </a:path>
            </a:pathLst>
          </a:custGeom>
          <a:solidFill>
            <a:srgbClr val="2FA0FA"/>
          </a:solidFill>
        </p:spPr>
        <p:txBody>
          <a:bodyPr wrap="square" lIns="0" tIns="0" rIns="0" bIns="0" rtlCol="0"/>
          <a:lstStyle/>
          <a:p>
            <a:endParaRPr/>
          </a:p>
        </p:txBody>
      </p:sp>
      <p:sp>
        <p:nvSpPr>
          <p:cNvPr id="4" name="object 4"/>
          <p:cNvSpPr/>
          <p:nvPr/>
        </p:nvSpPr>
        <p:spPr>
          <a:xfrm>
            <a:off x="919555" y="4277547"/>
            <a:ext cx="844550" cy="453390"/>
          </a:xfrm>
          <a:custGeom>
            <a:avLst/>
            <a:gdLst/>
            <a:ahLst/>
            <a:cxnLst/>
            <a:rect l="l" t="t" r="r" b="b"/>
            <a:pathLst>
              <a:path w="844550" h="453389">
                <a:moveTo>
                  <a:pt x="406870" y="0"/>
                </a:moveTo>
                <a:lnTo>
                  <a:pt x="352761" y="6572"/>
                </a:lnTo>
                <a:lnTo>
                  <a:pt x="302573" y="25498"/>
                </a:lnTo>
                <a:lnTo>
                  <a:pt x="258321" y="55592"/>
                </a:lnTo>
                <a:lnTo>
                  <a:pt x="222022" y="95669"/>
                </a:lnTo>
                <a:lnTo>
                  <a:pt x="178372" y="90633"/>
                </a:lnTo>
                <a:lnTo>
                  <a:pt x="136167" y="96301"/>
                </a:lnTo>
                <a:lnTo>
                  <a:pt x="96960" y="111490"/>
                </a:lnTo>
                <a:lnTo>
                  <a:pt x="62304" y="135016"/>
                </a:lnTo>
                <a:lnTo>
                  <a:pt x="33756" y="165697"/>
                </a:lnTo>
                <a:lnTo>
                  <a:pt x="12867" y="202349"/>
                </a:lnTo>
                <a:lnTo>
                  <a:pt x="1194" y="243789"/>
                </a:lnTo>
                <a:lnTo>
                  <a:pt x="0" y="290339"/>
                </a:lnTo>
                <a:lnTo>
                  <a:pt x="9975" y="333839"/>
                </a:lnTo>
                <a:lnTo>
                  <a:pt x="29774" y="372790"/>
                </a:lnTo>
                <a:lnTo>
                  <a:pt x="58052" y="405693"/>
                </a:lnTo>
                <a:lnTo>
                  <a:pt x="93463" y="431051"/>
                </a:lnTo>
                <a:lnTo>
                  <a:pt x="134662" y="447365"/>
                </a:lnTo>
                <a:lnTo>
                  <a:pt x="180302" y="453136"/>
                </a:lnTo>
                <a:lnTo>
                  <a:pt x="693852" y="453136"/>
                </a:lnTo>
                <a:lnTo>
                  <a:pt x="739725" y="446090"/>
                </a:lnTo>
                <a:lnTo>
                  <a:pt x="779685" y="426458"/>
                </a:lnTo>
                <a:lnTo>
                  <a:pt x="811761" y="396492"/>
                </a:lnTo>
                <a:lnTo>
                  <a:pt x="833977" y="358448"/>
                </a:lnTo>
                <a:lnTo>
                  <a:pt x="844363" y="314581"/>
                </a:lnTo>
                <a:lnTo>
                  <a:pt x="840944" y="267144"/>
                </a:lnTo>
                <a:lnTo>
                  <a:pt x="823453" y="223512"/>
                </a:lnTo>
                <a:lnTo>
                  <a:pt x="794606" y="189014"/>
                </a:lnTo>
                <a:lnTo>
                  <a:pt x="757398" y="164912"/>
                </a:lnTo>
                <a:lnTo>
                  <a:pt x="714823" y="152471"/>
                </a:lnTo>
                <a:lnTo>
                  <a:pt x="669876" y="152955"/>
                </a:lnTo>
                <a:lnTo>
                  <a:pt x="625552" y="167627"/>
                </a:lnTo>
                <a:lnTo>
                  <a:pt x="607493" y="121352"/>
                </a:lnTo>
                <a:lnTo>
                  <a:pt x="580303" y="80830"/>
                </a:lnTo>
                <a:lnTo>
                  <a:pt x="545315" y="47247"/>
                </a:lnTo>
                <a:lnTo>
                  <a:pt x="503858" y="21789"/>
                </a:lnTo>
                <a:lnTo>
                  <a:pt x="457266" y="5645"/>
                </a:lnTo>
                <a:lnTo>
                  <a:pt x="406870" y="0"/>
                </a:lnTo>
                <a:close/>
              </a:path>
            </a:pathLst>
          </a:custGeom>
          <a:solidFill>
            <a:srgbClr val="2FA0FA"/>
          </a:solidFill>
        </p:spPr>
        <p:txBody>
          <a:bodyPr wrap="square" lIns="0" tIns="0" rIns="0" bIns="0" rtlCol="0"/>
          <a:lstStyle/>
          <a:p>
            <a:endParaRPr/>
          </a:p>
        </p:txBody>
      </p:sp>
      <p:sp>
        <p:nvSpPr>
          <p:cNvPr id="5" name="object 5"/>
          <p:cNvSpPr/>
          <p:nvPr/>
        </p:nvSpPr>
        <p:spPr>
          <a:xfrm>
            <a:off x="918596" y="4791105"/>
            <a:ext cx="272415" cy="272415"/>
          </a:xfrm>
          <a:custGeom>
            <a:avLst/>
            <a:gdLst/>
            <a:ahLst/>
            <a:cxnLst/>
            <a:rect l="l" t="t" r="r" b="b"/>
            <a:pathLst>
              <a:path w="272415" h="272414">
                <a:moveTo>
                  <a:pt x="271881" y="0"/>
                </a:moveTo>
                <a:lnTo>
                  <a:pt x="211467" y="0"/>
                </a:lnTo>
                <a:lnTo>
                  <a:pt x="211467" y="151041"/>
                </a:lnTo>
                <a:lnTo>
                  <a:pt x="175704" y="151041"/>
                </a:lnTo>
                <a:lnTo>
                  <a:pt x="162664" y="126803"/>
                </a:lnTo>
                <a:lnTo>
                  <a:pt x="143224" y="107680"/>
                </a:lnTo>
                <a:lnTo>
                  <a:pt x="118754" y="95134"/>
                </a:lnTo>
                <a:lnTo>
                  <a:pt x="90627" y="90627"/>
                </a:lnTo>
                <a:lnTo>
                  <a:pt x="55389" y="97760"/>
                </a:lnTo>
                <a:lnTo>
                  <a:pt x="26577" y="117200"/>
                </a:lnTo>
                <a:lnTo>
                  <a:pt x="7134" y="146010"/>
                </a:lnTo>
                <a:lnTo>
                  <a:pt x="0" y="181254"/>
                </a:lnTo>
                <a:lnTo>
                  <a:pt x="7134" y="216492"/>
                </a:lnTo>
                <a:lnTo>
                  <a:pt x="26577" y="245303"/>
                </a:lnTo>
                <a:lnTo>
                  <a:pt x="55389" y="264746"/>
                </a:lnTo>
                <a:lnTo>
                  <a:pt x="90627" y="271881"/>
                </a:lnTo>
                <a:lnTo>
                  <a:pt x="118754" y="267372"/>
                </a:lnTo>
                <a:lnTo>
                  <a:pt x="143224" y="254822"/>
                </a:lnTo>
                <a:lnTo>
                  <a:pt x="162664" y="235694"/>
                </a:lnTo>
                <a:lnTo>
                  <a:pt x="175704" y="211455"/>
                </a:lnTo>
                <a:lnTo>
                  <a:pt x="241680" y="211455"/>
                </a:lnTo>
                <a:lnTo>
                  <a:pt x="253434" y="209081"/>
                </a:lnTo>
                <a:lnTo>
                  <a:pt x="263034" y="202607"/>
                </a:lnTo>
                <a:lnTo>
                  <a:pt x="269507" y="193008"/>
                </a:lnTo>
                <a:lnTo>
                  <a:pt x="271881" y="181254"/>
                </a:lnTo>
                <a:lnTo>
                  <a:pt x="271881" y="0"/>
                </a:lnTo>
                <a:close/>
              </a:path>
            </a:pathLst>
          </a:custGeom>
          <a:solidFill>
            <a:srgbClr val="2FA0FA"/>
          </a:solidFill>
        </p:spPr>
        <p:txBody>
          <a:bodyPr wrap="square" lIns="0" tIns="0" rIns="0" bIns="0" rtlCol="0"/>
          <a:lstStyle/>
          <a:p>
            <a:endParaRPr/>
          </a:p>
        </p:txBody>
      </p:sp>
      <p:sp>
        <p:nvSpPr>
          <p:cNvPr id="6" name="object 6"/>
          <p:cNvSpPr/>
          <p:nvPr/>
        </p:nvSpPr>
        <p:spPr>
          <a:xfrm>
            <a:off x="1492572" y="4791105"/>
            <a:ext cx="272415" cy="241935"/>
          </a:xfrm>
          <a:custGeom>
            <a:avLst/>
            <a:gdLst/>
            <a:ahLst/>
            <a:cxnLst/>
            <a:rect l="l" t="t" r="r" b="b"/>
            <a:pathLst>
              <a:path w="272414" h="241935">
                <a:moveTo>
                  <a:pt x="60413" y="0"/>
                </a:moveTo>
                <a:lnTo>
                  <a:pt x="0" y="0"/>
                </a:lnTo>
                <a:lnTo>
                  <a:pt x="0" y="151041"/>
                </a:lnTo>
                <a:lnTo>
                  <a:pt x="2375" y="162796"/>
                </a:lnTo>
                <a:lnTo>
                  <a:pt x="8853" y="172400"/>
                </a:lnTo>
                <a:lnTo>
                  <a:pt x="18457" y="178878"/>
                </a:lnTo>
                <a:lnTo>
                  <a:pt x="30213" y="181254"/>
                </a:lnTo>
                <a:lnTo>
                  <a:pt x="96189" y="181254"/>
                </a:lnTo>
                <a:lnTo>
                  <a:pt x="109222" y="205486"/>
                </a:lnTo>
                <a:lnTo>
                  <a:pt x="128658" y="224610"/>
                </a:lnTo>
                <a:lnTo>
                  <a:pt x="153127" y="237159"/>
                </a:lnTo>
                <a:lnTo>
                  <a:pt x="181254" y="241668"/>
                </a:lnTo>
                <a:lnTo>
                  <a:pt x="216492" y="234533"/>
                </a:lnTo>
                <a:lnTo>
                  <a:pt x="245303" y="215090"/>
                </a:lnTo>
                <a:lnTo>
                  <a:pt x="264746" y="186279"/>
                </a:lnTo>
                <a:lnTo>
                  <a:pt x="271881" y="151041"/>
                </a:lnTo>
                <a:lnTo>
                  <a:pt x="264746" y="115802"/>
                </a:lnTo>
                <a:lnTo>
                  <a:pt x="245303" y="86991"/>
                </a:lnTo>
                <a:lnTo>
                  <a:pt x="216492" y="67548"/>
                </a:lnTo>
                <a:lnTo>
                  <a:pt x="181254" y="60413"/>
                </a:lnTo>
                <a:lnTo>
                  <a:pt x="153127" y="64922"/>
                </a:lnTo>
                <a:lnTo>
                  <a:pt x="128658" y="77471"/>
                </a:lnTo>
                <a:lnTo>
                  <a:pt x="109222" y="96595"/>
                </a:lnTo>
                <a:lnTo>
                  <a:pt x="96189" y="120827"/>
                </a:lnTo>
                <a:lnTo>
                  <a:pt x="60413" y="120827"/>
                </a:lnTo>
                <a:lnTo>
                  <a:pt x="60413" y="0"/>
                </a:lnTo>
                <a:close/>
              </a:path>
            </a:pathLst>
          </a:custGeom>
          <a:solidFill>
            <a:srgbClr val="2FA0FA"/>
          </a:solidFill>
        </p:spPr>
        <p:txBody>
          <a:bodyPr wrap="square" lIns="0" tIns="0" rIns="0" bIns="0" rtlCol="0"/>
          <a:lstStyle/>
          <a:p>
            <a:endParaRPr/>
          </a:p>
        </p:txBody>
      </p:sp>
      <p:sp>
        <p:nvSpPr>
          <p:cNvPr id="7" name="object 7"/>
          <p:cNvSpPr/>
          <p:nvPr/>
        </p:nvSpPr>
        <p:spPr>
          <a:xfrm>
            <a:off x="1250895" y="4791101"/>
            <a:ext cx="181610" cy="332740"/>
          </a:xfrm>
          <a:custGeom>
            <a:avLst/>
            <a:gdLst/>
            <a:ahLst/>
            <a:cxnLst/>
            <a:rect l="l" t="t" r="r" b="b"/>
            <a:pathLst>
              <a:path w="181609" h="332739">
                <a:moveTo>
                  <a:pt x="120840" y="0"/>
                </a:moveTo>
                <a:lnTo>
                  <a:pt x="60426" y="0"/>
                </a:lnTo>
                <a:lnTo>
                  <a:pt x="60426" y="156603"/>
                </a:lnTo>
                <a:lnTo>
                  <a:pt x="36186" y="169641"/>
                </a:lnTo>
                <a:lnTo>
                  <a:pt x="17059" y="189077"/>
                </a:lnTo>
                <a:lnTo>
                  <a:pt x="4508" y="213542"/>
                </a:lnTo>
                <a:lnTo>
                  <a:pt x="0" y="241668"/>
                </a:lnTo>
                <a:lnTo>
                  <a:pt x="7134" y="276911"/>
                </a:lnTo>
                <a:lnTo>
                  <a:pt x="26577" y="305722"/>
                </a:lnTo>
                <a:lnTo>
                  <a:pt x="55389" y="325162"/>
                </a:lnTo>
                <a:lnTo>
                  <a:pt x="90627" y="332295"/>
                </a:lnTo>
                <a:lnTo>
                  <a:pt x="125870" y="325162"/>
                </a:lnTo>
                <a:lnTo>
                  <a:pt x="154681" y="305722"/>
                </a:lnTo>
                <a:lnTo>
                  <a:pt x="174121" y="276911"/>
                </a:lnTo>
                <a:lnTo>
                  <a:pt x="181254" y="241668"/>
                </a:lnTo>
                <a:lnTo>
                  <a:pt x="176747" y="213542"/>
                </a:lnTo>
                <a:lnTo>
                  <a:pt x="164201" y="189077"/>
                </a:lnTo>
                <a:lnTo>
                  <a:pt x="145078" y="169641"/>
                </a:lnTo>
                <a:lnTo>
                  <a:pt x="120840" y="156603"/>
                </a:lnTo>
                <a:lnTo>
                  <a:pt x="120840" y="0"/>
                </a:lnTo>
                <a:close/>
              </a:path>
            </a:pathLst>
          </a:custGeom>
          <a:solidFill>
            <a:srgbClr val="2FA0FA"/>
          </a:solidFill>
        </p:spPr>
        <p:txBody>
          <a:bodyPr wrap="square" lIns="0" tIns="0" rIns="0" bIns="0" rtlCol="0"/>
          <a:lstStyle/>
          <a:p>
            <a:endParaRPr/>
          </a:p>
        </p:txBody>
      </p:sp>
      <p:sp>
        <p:nvSpPr>
          <p:cNvPr id="8" name="object 8"/>
          <p:cNvSpPr/>
          <p:nvPr/>
        </p:nvSpPr>
        <p:spPr>
          <a:xfrm>
            <a:off x="12013220" y="4277554"/>
            <a:ext cx="0" cy="3583940"/>
          </a:xfrm>
          <a:custGeom>
            <a:avLst/>
            <a:gdLst/>
            <a:ahLst/>
            <a:cxnLst/>
            <a:rect l="l" t="t" r="r" b="b"/>
            <a:pathLst>
              <a:path h="3583940">
                <a:moveTo>
                  <a:pt x="0" y="3583559"/>
                </a:moveTo>
                <a:lnTo>
                  <a:pt x="0" y="0"/>
                </a:lnTo>
              </a:path>
            </a:pathLst>
          </a:custGeom>
          <a:ln w="19050">
            <a:solidFill>
              <a:srgbClr val="005ABF"/>
            </a:solidFill>
          </a:ln>
        </p:spPr>
        <p:txBody>
          <a:bodyPr wrap="square" lIns="0" tIns="0" rIns="0" bIns="0" rtlCol="0"/>
          <a:lstStyle/>
          <a:p>
            <a:endParaRPr/>
          </a:p>
        </p:txBody>
      </p:sp>
      <p:sp>
        <p:nvSpPr>
          <p:cNvPr id="9" name="object 9"/>
          <p:cNvSpPr/>
          <p:nvPr/>
        </p:nvSpPr>
        <p:spPr>
          <a:xfrm>
            <a:off x="6273663" y="4277554"/>
            <a:ext cx="0" cy="3583940"/>
          </a:xfrm>
          <a:custGeom>
            <a:avLst/>
            <a:gdLst/>
            <a:ahLst/>
            <a:cxnLst/>
            <a:rect l="l" t="t" r="r" b="b"/>
            <a:pathLst>
              <a:path h="3583940">
                <a:moveTo>
                  <a:pt x="0" y="3583559"/>
                </a:moveTo>
                <a:lnTo>
                  <a:pt x="0" y="0"/>
                </a:lnTo>
              </a:path>
            </a:pathLst>
          </a:custGeom>
          <a:ln w="19050">
            <a:solidFill>
              <a:srgbClr val="005ABF"/>
            </a:solidFill>
          </a:ln>
        </p:spPr>
        <p:txBody>
          <a:bodyPr wrap="square" lIns="0" tIns="0" rIns="0" bIns="0" rtlCol="0"/>
          <a:lstStyle/>
          <a:p>
            <a:endParaRPr/>
          </a:p>
        </p:txBody>
      </p:sp>
      <p:sp>
        <p:nvSpPr>
          <p:cNvPr id="10" name="object 10"/>
          <p:cNvSpPr txBox="1"/>
          <p:nvPr/>
        </p:nvSpPr>
        <p:spPr>
          <a:xfrm>
            <a:off x="12385016" y="5435861"/>
            <a:ext cx="4886960" cy="2410460"/>
          </a:xfrm>
          <a:prstGeom prst="rect">
            <a:avLst/>
          </a:prstGeom>
        </p:spPr>
        <p:txBody>
          <a:bodyPr vert="horz" wrap="square" lIns="0" tIns="12700" rIns="0" bIns="0" rtlCol="0">
            <a:spAutoFit/>
          </a:bodyPr>
          <a:lstStyle/>
          <a:p>
            <a:pPr marL="12700" marR="5080">
              <a:lnSpc>
                <a:spcPct val="100000"/>
              </a:lnSpc>
              <a:spcBef>
                <a:spcPts val="100"/>
              </a:spcBef>
            </a:pPr>
            <a:r>
              <a:rPr sz="2900" spc="220" dirty="0">
                <a:solidFill>
                  <a:srgbClr val="008CBB"/>
                </a:solidFill>
                <a:latin typeface="Calibri"/>
                <a:cs typeface="Calibri"/>
              </a:rPr>
              <a:t>Advanced</a:t>
            </a:r>
            <a:r>
              <a:rPr sz="2900" spc="120" dirty="0">
                <a:solidFill>
                  <a:srgbClr val="008CBB"/>
                </a:solidFill>
                <a:latin typeface="Calibri"/>
                <a:cs typeface="Calibri"/>
              </a:rPr>
              <a:t> </a:t>
            </a:r>
            <a:r>
              <a:rPr sz="2900" spc="200" dirty="0">
                <a:solidFill>
                  <a:srgbClr val="008CBB"/>
                </a:solidFill>
                <a:latin typeface="Calibri"/>
                <a:cs typeface="Calibri"/>
              </a:rPr>
              <a:t>Security</a:t>
            </a:r>
            <a:r>
              <a:rPr sz="2900" spc="125" dirty="0">
                <a:solidFill>
                  <a:srgbClr val="008CBB"/>
                </a:solidFill>
                <a:latin typeface="Calibri"/>
                <a:cs typeface="Calibri"/>
              </a:rPr>
              <a:t> </a:t>
            </a:r>
            <a:r>
              <a:rPr sz="2900" spc="204" dirty="0">
                <a:solidFill>
                  <a:srgbClr val="008CBB"/>
                </a:solidFill>
                <a:latin typeface="Calibri"/>
                <a:cs typeface="Calibri"/>
              </a:rPr>
              <a:t>and</a:t>
            </a:r>
            <a:r>
              <a:rPr sz="2900" spc="125" dirty="0">
                <a:solidFill>
                  <a:srgbClr val="008CBB"/>
                </a:solidFill>
                <a:latin typeface="Calibri"/>
                <a:cs typeface="Calibri"/>
              </a:rPr>
              <a:t> </a:t>
            </a:r>
            <a:r>
              <a:rPr sz="2900" spc="145" dirty="0">
                <a:solidFill>
                  <a:srgbClr val="008CBB"/>
                </a:solidFill>
                <a:latin typeface="Calibri"/>
                <a:cs typeface="Calibri"/>
              </a:rPr>
              <a:t>Data </a:t>
            </a:r>
            <a:r>
              <a:rPr sz="2900" spc="120" dirty="0">
                <a:solidFill>
                  <a:srgbClr val="008CBB"/>
                </a:solidFill>
                <a:latin typeface="Calibri"/>
                <a:cs typeface="Calibri"/>
              </a:rPr>
              <a:t>Integrity</a:t>
            </a:r>
            <a:endParaRPr sz="2900">
              <a:latin typeface="Calibri"/>
              <a:cs typeface="Calibri"/>
            </a:endParaRPr>
          </a:p>
          <a:p>
            <a:pPr marL="224790" marR="685800" indent="-212725">
              <a:lnSpc>
                <a:spcPct val="101499"/>
              </a:lnSpc>
              <a:spcBef>
                <a:spcPts val="1810"/>
              </a:spcBef>
              <a:buFont typeface="Times New Roman"/>
              <a:buChar char="•"/>
              <a:tabLst>
                <a:tab pos="226060" algn="l"/>
              </a:tabLst>
            </a:pPr>
            <a:r>
              <a:rPr sz="1950" spc="180" dirty="0">
                <a:solidFill>
                  <a:srgbClr val="005ABF"/>
                </a:solidFill>
                <a:latin typeface="Calibri"/>
                <a:cs typeface="Calibri"/>
              </a:rPr>
              <a:t>Quantum-</a:t>
            </a:r>
            <a:r>
              <a:rPr sz="1950" spc="130" dirty="0">
                <a:solidFill>
                  <a:srgbClr val="005ABF"/>
                </a:solidFill>
                <a:latin typeface="Calibri"/>
                <a:cs typeface="Calibri"/>
              </a:rPr>
              <a:t>safe</a:t>
            </a:r>
            <a:r>
              <a:rPr sz="1950" spc="120" dirty="0">
                <a:solidFill>
                  <a:srgbClr val="005ABF"/>
                </a:solidFill>
                <a:latin typeface="Calibri"/>
                <a:cs typeface="Calibri"/>
              </a:rPr>
              <a:t> </a:t>
            </a:r>
            <a:r>
              <a:rPr sz="1950" spc="135" dirty="0">
                <a:solidFill>
                  <a:srgbClr val="005ABF"/>
                </a:solidFill>
                <a:latin typeface="Calibri"/>
                <a:cs typeface="Calibri"/>
              </a:rPr>
              <a:t>encryption</a:t>
            </a:r>
            <a:r>
              <a:rPr sz="1950" spc="120" dirty="0">
                <a:solidFill>
                  <a:srgbClr val="005ABF"/>
                </a:solidFill>
                <a:latin typeface="Calibri"/>
                <a:cs typeface="Calibri"/>
              </a:rPr>
              <a:t> (Kyber) 	</a:t>
            </a:r>
            <a:r>
              <a:rPr sz="1950" spc="150" dirty="0">
                <a:solidFill>
                  <a:srgbClr val="005ABF"/>
                </a:solidFill>
                <a:latin typeface="Calibri"/>
                <a:cs typeface="Calibri"/>
              </a:rPr>
              <a:t>protects</a:t>
            </a:r>
            <a:r>
              <a:rPr sz="1950" spc="85" dirty="0">
                <a:solidFill>
                  <a:srgbClr val="005ABF"/>
                </a:solidFill>
                <a:latin typeface="Calibri"/>
                <a:cs typeface="Calibri"/>
              </a:rPr>
              <a:t> </a:t>
            </a:r>
            <a:r>
              <a:rPr sz="1950" spc="50" dirty="0">
                <a:solidFill>
                  <a:srgbClr val="005ABF"/>
                </a:solidFill>
                <a:latin typeface="Calibri"/>
                <a:cs typeface="Calibri"/>
              </a:rPr>
              <a:t>IP</a:t>
            </a:r>
            <a:r>
              <a:rPr sz="1950" spc="90" dirty="0">
                <a:solidFill>
                  <a:srgbClr val="005ABF"/>
                </a:solidFill>
                <a:latin typeface="Calibri"/>
                <a:cs typeface="Calibri"/>
              </a:rPr>
              <a:t> </a:t>
            </a:r>
            <a:r>
              <a:rPr sz="1950" spc="110" dirty="0">
                <a:solidFill>
                  <a:srgbClr val="005ABF"/>
                </a:solidFill>
                <a:latin typeface="Calibri"/>
                <a:cs typeface="Calibri"/>
              </a:rPr>
              <a:t>during</a:t>
            </a:r>
            <a:r>
              <a:rPr sz="1950" spc="90" dirty="0">
                <a:solidFill>
                  <a:srgbClr val="005ABF"/>
                </a:solidFill>
                <a:latin typeface="Calibri"/>
                <a:cs typeface="Calibri"/>
              </a:rPr>
              <a:t> </a:t>
            </a:r>
            <a:r>
              <a:rPr sz="1950" spc="120" dirty="0">
                <a:solidFill>
                  <a:srgbClr val="005ABF"/>
                </a:solidFill>
                <a:latin typeface="Calibri"/>
                <a:cs typeface="Calibri"/>
              </a:rPr>
              <a:t>transmission</a:t>
            </a:r>
            <a:endParaRPr sz="1950">
              <a:latin typeface="Calibri"/>
              <a:cs typeface="Calibri"/>
            </a:endParaRPr>
          </a:p>
          <a:p>
            <a:pPr marL="224790" marR="391795" indent="-212725">
              <a:lnSpc>
                <a:spcPct val="101499"/>
              </a:lnSpc>
              <a:spcBef>
                <a:spcPts val="500"/>
              </a:spcBef>
              <a:buFont typeface="Times New Roman"/>
              <a:buChar char="•"/>
              <a:tabLst>
                <a:tab pos="226060" algn="l"/>
              </a:tabLst>
            </a:pPr>
            <a:r>
              <a:rPr sz="1950" spc="215" dirty="0">
                <a:solidFill>
                  <a:srgbClr val="005ABF"/>
                </a:solidFill>
                <a:latin typeface="Calibri"/>
                <a:cs typeface="Calibri"/>
              </a:rPr>
              <a:t>CDVS</a:t>
            </a:r>
            <a:r>
              <a:rPr sz="1950" spc="100" dirty="0">
                <a:solidFill>
                  <a:srgbClr val="005ABF"/>
                </a:solidFill>
                <a:latin typeface="Calibri"/>
                <a:cs typeface="Calibri"/>
              </a:rPr>
              <a:t> </a:t>
            </a:r>
            <a:r>
              <a:rPr sz="1950" spc="125" dirty="0">
                <a:solidFill>
                  <a:srgbClr val="005ABF"/>
                </a:solidFill>
                <a:latin typeface="Calibri"/>
                <a:cs typeface="Calibri"/>
              </a:rPr>
              <a:t>Blockchain</a:t>
            </a:r>
            <a:r>
              <a:rPr sz="1950" spc="105" dirty="0">
                <a:solidFill>
                  <a:srgbClr val="005ABF"/>
                </a:solidFill>
                <a:latin typeface="Calibri"/>
                <a:cs typeface="Calibri"/>
              </a:rPr>
              <a:t> </a:t>
            </a:r>
            <a:r>
              <a:rPr sz="1950" spc="135" dirty="0">
                <a:solidFill>
                  <a:srgbClr val="005ABF"/>
                </a:solidFill>
                <a:latin typeface="Calibri"/>
                <a:cs typeface="Calibri"/>
              </a:rPr>
              <a:t>ensures</a:t>
            </a:r>
            <a:r>
              <a:rPr sz="1950" spc="105" dirty="0">
                <a:solidFill>
                  <a:srgbClr val="005ABF"/>
                </a:solidFill>
                <a:latin typeface="Calibri"/>
                <a:cs typeface="Calibri"/>
              </a:rPr>
              <a:t> </a:t>
            </a:r>
            <a:r>
              <a:rPr sz="1950" spc="110" dirty="0">
                <a:solidFill>
                  <a:srgbClr val="005ABF"/>
                </a:solidFill>
                <a:latin typeface="Calibri"/>
                <a:cs typeface="Calibri"/>
              </a:rPr>
              <a:t>immutable 	</a:t>
            </a:r>
            <a:r>
              <a:rPr sz="1950" spc="95" dirty="0">
                <a:solidFill>
                  <a:srgbClr val="005ABF"/>
                </a:solidFill>
                <a:latin typeface="Calibri"/>
                <a:cs typeface="Calibri"/>
              </a:rPr>
              <a:t>digital</a:t>
            </a:r>
            <a:r>
              <a:rPr sz="1950" spc="114" dirty="0">
                <a:solidFill>
                  <a:srgbClr val="005ABF"/>
                </a:solidFill>
                <a:latin typeface="Calibri"/>
                <a:cs typeface="Calibri"/>
              </a:rPr>
              <a:t> </a:t>
            </a:r>
            <a:r>
              <a:rPr sz="1950" spc="120" dirty="0">
                <a:solidFill>
                  <a:srgbClr val="005ABF"/>
                </a:solidFill>
                <a:latin typeface="Calibri"/>
                <a:cs typeface="Calibri"/>
              </a:rPr>
              <a:t>thread </a:t>
            </a:r>
            <a:r>
              <a:rPr sz="1950" spc="75" dirty="0">
                <a:solidFill>
                  <a:srgbClr val="005ABF"/>
                </a:solidFill>
                <a:latin typeface="Calibri"/>
                <a:cs typeface="Calibri"/>
              </a:rPr>
              <a:t>for</a:t>
            </a:r>
            <a:r>
              <a:rPr sz="1950" spc="120" dirty="0">
                <a:solidFill>
                  <a:srgbClr val="005ABF"/>
                </a:solidFill>
                <a:latin typeface="Calibri"/>
                <a:cs typeface="Calibri"/>
              </a:rPr>
              <a:t> </a:t>
            </a:r>
            <a:r>
              <a:rPr sz="1950" dirty="0">
                <a:solidFill>
                  <a:srgbClr val="005ABF"/>
                </a:solidFill>
                <a:latin typeface="Calibri"/>
                <a:cs typeface="Calibri"/>
              </a:rPr>
              <a:t>all</a:t>
            </a:r>
            <a:r>
              <a:rPr sz="1950" spc="120" dirty="0">
                <a:solidFill>
                  <a:srgbClr val="005ABF"/>
                </a:solidFill>
                <a:latin typeface="Calibri"/>
                <a:cs typeface="Calibri"/>
              </a:rPr>
              <a:t> </a:t>
            </a:r>
            <a:r>
              <a:rPr sz="1950" spc="125" dirty="0">
                <a:solidFill>
                  <a:srgbClr val="005ABF"/>
                </a:solidFill>
                <a:latin typeface="Calibri"/>
                <a:cs typeface="Calibri"/>
              </a:rPr>
              <a:t>surgical</a:t>
            </a:r>
            <a:r>
              <a:rPr sz="1950" spc="120" dirty="0">
                <a:solidFill>
                  <a:srgbClr val="005ABF"/>
                </a:solidFill>
                <a:latin typeface="Calibri"/>
                <a:cs typeface="Calibri"/>
              </a:rPr>
              <a:t> data</a:t>
            </a:r>
            <a:endParaRPr sz="1950">
              <a:latin typeface="Calibri"/>
              <a:cs typeface="Calibri"/>
            </a:endParaRPr>
          </a:p>
        </p:txBody>
      </p:sp>
      <p:sp>
        <p:nvSpPr>
          <p:cNvPr id="11" name="object 11"/>
          <p:cNvSpPr txBox="1"/>
          <p:nvPr/>
        </p:nvSpPr>
        <p:spPr>
          <a:xfrm>
            <a:off x="6645459" y="5435861"/>
            <a:ext cx="4882515" cy="2410460"/>
          </a:xfrm>
          <a:prstGeom prst="rect">
            <a:avLst/>
          </a:prstGeom>
        </p:spPr>
        <p:txBody>
          <a:bodyPr vert="horz" wrap="square" lIns="0" tIns="12700" rIns="0" bIns="0" rtlCol="0">
            <a:spAutoFit/>
          </a:bodyPr>
          <a:lstStyle/>
          <a:p>
            <a:pPr marL="12700" marR="516890">
              <a:lnSpc>
                <a:spcPct val="100000"/>
              </a:lnSpc>
              <a:spcBef>
                <a:spcPts val="100"/>
              </a:spcBef>
            </a:pPr>
            <a:r>
              <a:rPr sz="2900" spc="200" dirty="0">
                <a:solidFill>
                  <a:srgbClr val="008CBB"/>
                </a:solidFill>
                <a:latin typeface="Calibri"/>
                <a:cs typeface="Calibri"/>
              </a:rPr>
              <a:t>High-</a:t>
            </a:r>
            <a:r>
              <a:rPr sz="2900" spc="170" dirty="0">
                <a:solidFill>
                  <a:srgbClr val="008CBB"/>
                </a:solidFill>
                <a:latin typeface="Calibri"/>
                <a:cs typeface="Calibri"/>
              </a:rPr>
              <a:t>Fidelity</a:t>
            </a:r>
            <a:r>
              <a:rPr sz="2900" spc="125" dirty="0">
                <a:solidFill>
                  <a:srgbClr val="008CBB"/>
                </a:solidFill>
                <a:latin typeface="Calibri"/>
                <a:cs typeface="Calibri"/>
              </a:rPr>
              <a:t> </a:t>
            </a:r>
            <a:r>
              <a:rPr sz="2900" spc="155" dirty="0">
                <a:solidFill>
                  <a:srgbClr val="008CBB"/>
                </a:solidFill>
                <a:latin typeface="Calibri"/>
                <a:cs typeface="Calibri"/>
              </a:rPr>
              <a:t>Holographic </a:t>
            </a:r>
            <a:r>
              <a:rPr sz="2900" spc="160" dirty="0">
                <a:solidFill>
                  <a:srgbClr val="008CBB"/>
                </a:solidFill>
                <a:latin typeface="Calibri"/>
                <a:cs typeface="Calibri"/>
              </a:rPr>
              <a:t>Streaming</a:t>
            </a:r>
            <a:endParaRPr sz="2900">
              <a:latin typeface="Calibri"/>
              <a:cs typeface="Calibri"/>
            </a:endParaRPr>
          </a:p>
          <a:p>
            <a:pPr marL="224790" marR="414655" indent="-212725">
              <a:lnSpc>
                <a:spcPct val="101499"/>
              </a:lnSpc>
              <a:spcBef>
                <a:spcPts val="1810"/>
              </a:spcBef>
              <a:buFont typeface="Times New Roman"/>
              <a:buChar char="•"/>
              <a:tabLst>
                <a:tab pos="226060" algn="l"/>
              </a:tabLst>
            </a:pPr>
            <a:r>
              <a:rPr sz="1950" spc="114" dirty="0">
                <a:solidFill>
                  <a:srgbClr val="005ABF"/>
                </a:solidFill>
                <a:latin typeface="Calibri"/>
                <a:cs typeface="Calibri"/>
              </a:rPr>
              <a:t>Transforms</a:t>
            </a:r>
            <a:r>
              <a:rPr sz="1950" spc="110" dirty="0">
                <a:solidFill>
                  <a:srgbClr val="005ABF"/>
                </a:solidFill>
                <a:latin typeface="Calibri"/>
                <a:cs typeface="Calibri"/>
              </a:rPr>
              <a:t> </a:t>
            </a:r>
            <a:r>
              <a:rPr sz="1950" spc="105" dirty="0">
                <a:solidFill>
                  <a:srgbClr val="005ABF"/>
                </a:solidFill>
                <a:latin typeface="Calibri"/>
                <a:cs typeface="Calibri"/>
              </a:rPr>
              <a:t>bioprinter</a:t>
            </a:r>
            <a:r>
              <a:rPr sz="1950" spc="110" dirty="0">
                <a:solidFill>
                  <a:srgbClr val="005ABF"/>
                </a:solidFill>
                <a:latin typeface="Calibri"/>
                <a:cs typeface="Calibri"/>
              </a:rPr>
              <a:t> telemetry </a:t>
            </a:r>
            <a:r>
              <a:rPr sz="1950" spc="70" dirty="0">
                <a:solidFill>
                  <a:srgbClr val="005ABF"/>
                </a:solidFill>
                <a:latin typeface="Calibri"/>
                <a:cs typeface="Calibri"/>
              </a:rPr>
              <a:t>into 	</a:t>
            </a:r>
            <a:r>
              <a:rPr sz="1950" spc="120" dirty="0">
                <a:solidFill>
                  <a:srgbClr val="005ABF"/>
                </a:solidFill>
                <a:latin typeface="Calibri"/>
                <a:cs typeface="Calibri"/>
              </a:rPr>
              <a:t>immersive</a:t>
            </a:r>
            <a:r>
              <a:rPr sz="1950" spc="105" dirty="0">
                <a:solidFill>
                  <a:srgbClr val="005ABF"/>
                </a:solidFill>
                <a:latin typeface="Calibri"/>
                <a:cs typeface="Calibri"/>
              </a:rPr>
              <a:t> </a:t>
            </a:r>
            <a:r>
              <a:rPr sz="1950" spc="160" dirty="0">
                <a:solidFill>
                  <a:srgbClr val="005ABF"/>
                </a:solidFill>
                <a:latin typeface="Calibri"/>
                <a:cs typeface="Calibri"/>
              </a:rPr>
              <a:t>3D</a:t>
            </a:r>
            <a:r>
              <a:rPr sz="1950" spc="110" dirty="0">
                <a:solidFill>
                  <a:srgbClr val="005ABF"/>
                </a:solidFill>
                <a:latin typeface="Calibri"/>
                <a:cs typeface="Calibri"/>
              </a:rPr>
              <a:t> holograms</a:t>
            </a:r>
            <a:endParaRPr sz="1950">
              <a:latin typeface="Calibri"/>
              <a:cs typeface="Calibri"/>
            </a:endParaRPr>
          </a:p>
          <a:p>
            <a:pPr marL="224790" marR="5080" indent="-212725">
              <a:lnSpc>
                <a:spcPct val="101499"/>
              </a:lnSpc>
              <a:spcBef>
                <a:spcPts val="500"/>
              </a:spcBef>
              <a:buFont typeface="Times New Roman"/>
              <a:buChar char="•"/>
              <a:tabLst>
                <a:tab pos="226060" algn="l"/>
              </a:tabLst>
            </a:pPr>
            <a:r>
              <a:rPr sz="1950" spc="140" dirty="0">
                <a:solidFill>
                  <a:srgbClr val="005ABF"/>
                </a:solidFill>
                <a:latin typeface="Calibri"/>
                <a:cs typeface="Calibri"/>
              </a:rPr>
              <a:t>Enables</a:t>
            </a:r>
            <a:r>
              <a:rPr sz="1950" spc="90" dirty="0">
                <a:solidFill>
                  <a:srgbClr val="005ABF"/>
                </a:solidFill>
                <a:latin typeface="Calibri"/>
                <a:cs typeface="Calibri"/>
              </a:rPr>
              <a:t> </a:t>
            </a:r>
            <a:r>
              <a:rPr sz="1950" spc="140" dirty="0">
                <a:solidFill>
                  <a:srgbClr val="005ABF"/>
                </a:solidFill>
                <a:latin typeface="Calibri"/>
                <a:cs typeface="Calibri"/>
              </a:rPr>
              <a:t>surgeons</a:t>
            </a:r>
            <a:r>
              <a:rPr sz="1950" spc="95" dirty="0">
                <a:solidFill>
                  <a:srgbClr val="005ABF"/>
                </a:solidFill>
                <a:latin typeface="Calibri"/>
                <a:cs typeface="Calibri"/>
              </a:rPr>
              <a:t> </a:t>
            </a:r>
            <a:r>
              <a:rPr sz="1950" spc="114" dirty="0">
                <a:solidFill>
                  <a:srgbClr val="005ABF"/>
                </a:solidFill>
                <a:latin typeface="Calibri"/>
                <a:cs typeface="Calibri"/>
              </a:rPr>
              <a:t>to</a:t>
            </a:r>
            <a:r>
              <a:rPr sz="1950" spc="90" dirty="0">
                <a:solidFill>
                  <a:srgbClr val="005ABF"/>
                </a:solidFill>
                <a:latin typeface="Calibri"/>
                <a:cs typeface="Calibri"/>
              </a:rPr>
              <a:t> </a:t>
            </a:r>
            <a:r>
              <a:rPr sz="1950" spc="120" dirty="0">
                <a:solidFill>
                  <a:srgbClr val="005ABF"/>
                </a:solidFill>
                <a:latin typeface="Calibri"/>
                <a:cs typeface="Calibri"/>
              </a:rPr>
              <a:t>interact</a:t>
            </a:r>
            <a:r>
              <a:rPr sz="1950" spc="95" dirty="0">
                <a:solidFill>
                  <a:srgbClr val="005ABF"/>
                </a:solidFill>
                <a:latin typeface="Calibri"/>
                <a:cs typeface="Calibri"/>
              </a:rPr>
              <a:t> </a:t>
            </a:r>
            <a:r>
              <a:rPr sz="1950" spc="85" dirty="0">
                <a:solidFill>
                  <a:srgbClr val="005ABF"/>
                </a:solidFill>
                <a:latin typeface="Calibri"/>
                <a:cs typeface="Calibri"/>
              </a:rPr>
              <a:t>with</a:t>
            </a:r>
            <a:r>
              <a:rPr sz="1950" spc="90" dirty="0">
                <a:solidFill>
                  <a:srgbClr val="005ABF"/>
                </a:solidFill>
                <a:latin typeface="Calibri"/>
                <a:cs typeface="Calibri"/>
              </a:rPr>
              <a:t> </a:t>
            </a:r>
            <a:r>
              <a:rPr sz="1950" spc="65" dirty="0">
                <a:solidFill>
                  <a:srgbClr val="005ABF"/>
                </a:solidFill>
                <a:latin typeface="Calibri"/>
                <a:cs typeface="Calibri"/>
              </a:rPr>
              <a:t>live</a:t>
            </a:r>
            <a:r>
              <a:rPr sz="1950" spc="95" dirty="0">
                <a:solidFill>
                  <a:srgbClr val="005ABF"/>
                </a:solidFill>
                <a:latin typeface="Calibri"/>
                <a:cs typeface="Calibri"/>
              </a:rPr>
              <a:t> </a:t>
            </a:r>
            <a:r>
              <a:rPr sz="1950" spc="75" dirty="0">
                <a:solidFill>
                  <a:srgbClr val="005ABF"/>
                </a:solidFill>
                <a:latin typeface="Calibri"/>
                <a:cs typeface="Calibri"/>
              </a:rPr>
              <a:t>or 	</a:t>
            </a:r>
            <a:r>
              <a:rPr sz="1950" spc="120" dirty="0">
                <a:solidFill>
                  <a:srgbClr val="005ABF"/>
                </a:solidFill>
                <a:latin typeface="Calibri"/>
                <a:cs typeface="Calibri"/>
              </a:rPr>
              <a:t>simulated</a:t>
            </a:r>
            <a:r>
              <a:rPr sz="1950" spc="95" dirty="0">
                <a:solidFill>
                  <a:srgbClr val="005ABF"/>
                </a:solidFill>
                <a:latin typeface="Calibri"/>
                <a:cs typeface="Calibri"/>
              </a:rPr>
              <a:t> </a:t>
            </a:r>
            <a:r>
              <a:rPr sz="1950" spc="110" dirty="0">
                <a:solidFill>
                  <a:srgbClr val="005ABF"/>
                </a:solidFill>
                <a:latin typeface="Calibri"/>
                <a:cs typeface="Calibri"/>
              </a:rPr>
              <a:t>bioprinting</a:t>
            </a:r>
            <a:r>
              <a:rPr sz="1950" spc="100" dirty="0">
                <a:solidFill>
                  <a:srgbClr val="005ABF"/>
                </a:solidFill>
                <a:latin typeface="Calibri"/>
                <a:cs typeface="Calibri"/>
              </a:rPr>
              <a:t> </a:t>
            </a:r>
            <a:r>
              <a:rPr sz="1950" spc="125" dirty="0">
                <a:solidFill>
                  <a:srgbClr val="005ABF"/>
                </a:solidFill>
                <a:latin typeface="Calibri"/>
                <a:cs typeface="Calibri"/>
              </a:rPr>
              <a:t>events</a:t>
            </a:r>
            <a:endParaRPr sz="1950">
              <a:latin typeface="Calibri"/>
              <a:cs typeface="Calibri"/>
            </a:endParaRPr>
          </a:p>
        </p:txBody>
      </p:sp>
      <p:sp>
        <p:nvSpPr>
          <p:cNvPr id="12" name="object 12"/>
          <p:cNvSpPr txBox="1"/>
          <p:nvPr/>
        </p:nvSpPr>
        <p:spPr>
          <a:xfrm>
            <a:off x="905902" y="5435861"/>
            <a:ext cx="4849495" cy="2410460"/>
          </a:xfrm>
          <a:prstGeom prst="rect">
            <a:avLst/>
          </a:prstGeom>
        </p:spPr>
        <p:txBody>
          <a:bodyPr vert="horz" wrap="square" lIns="0" tIns="12700" rIns="0" bIns="0" rtlCol="0">
            <a:spAutoFit/>
          </a:bodyPr>
          <a:lstStyle/>
          <a:p>
            <a:pPr marL="12700" marR="152400">
              <a:lnSpc>
                <a:spcPct val="100000"/>
              </a:lnSpc>
              <a:spcBef>
                <a:spcPts val="100"/>
              </a:spcBef>
            </a:pPr>
            <a:r>
              <a:rPr sz="2900" spc="190" dirty="0">
                <a:solidFill>
                  <a:srgbClr val="008CBB"/>
                </a:solidFill>
                <a:latin typeface="Calibri"/>
                <a:cs typeface="Calibri"/>
              </a:rPr>
              <a:t>Real-</a:t>
            </a:r>
            <a:r>
              <a:rPr sz="2900" spc="170" dirty="0">
                <a:solidFill>
                  <a:srgbClr val="008CBB"/>
                </a:solidFill>
                <a:latin typeface="Calibri"/>
                <a:cs typeface="Calibri"/>
              </a:rPr>
              <a:t>Time</a:t>
            </a:r>
            <a:r>
              <a:rPr sz="2900" spc="130" dirty="0">
                <a:solidFill>
                  <a:srgbClr val="008CBB"/>
                </a:solidFill>
                <a:latin typeface="Calibri"/>
                <a:cs typeface="Calibri"/>
              </a:rPr>
              <a:t> </a:t>
            </a:r>
            <a:r>
              <a:rPr sz="2900" spc="165" dirty="0">
                <a:solidFill>
                  <a:srgbClr val="008CBB"/>
                </a:solidFill>
                <a:latin typeface="Calibri"/>
                <a:cs typeface="Calibri"/>
              </a:rPr>
              <a:t>Data</a:t>
            </a:r>
            <a:r>
              <a:rPr sz="2900" spc="130" dirty="0">
                <a:solidFill>
                  <a:srgbClr val="008CBB"/>
                </a:solidFill>
                <a:latin typeface="Calibri"/>
                <a:cs typeface="Calibri"/>
              </a:rPr>
              <a:t> </a:t>
            </a:r>
            <a:r>
              <a:rPr sz="2900" spc="75" dirty="0">
                <a:solidFill>
                  <a:srgbClr val="008CBB"/>
                </a:solidFill>
                <a:latin typeface="Calibri"/>
                <a:cs typeface="Calibri"/>
              </a:rPr>
              <a:t>Link:</a:t>
            </a:r>
            <a:r>
              <a:rPr sz="2900" spc="130" dirty="0">
                <a:solidFill>
                  <a:srgbClr val="008CBB"/>
                </a:solidFill>
                <a:latin typeface="Calibri"/>
                <a:cs typeface="Calibri"/>
              </a:rPr>
              <a:t> </a:t>
            </a:r>
            <a:r>
              <a:rPr sz="2900" spc="195" dirty="0">
                <a:solidFill>
                  <a:srgbClr val="008CBB"/>
                </a:solidFill>
                <a:latin typeface="Calibri"/>
                <a:cs typeface="Calibri"/>
              </a:rPr>
              <a:t>Paciﬁc </a:t>
            </a:r>
            <a:r>
              <a:rPr sz="2900" spc="145" dirty="0">
                <a:solidFill>
                  <a:srgbClr val="008CBB"/>
                </a:solidFill>
                <a:latin typeface="Calibri"/>
                <a:cs typeface="Calibri"/>
              </a:rPr>
              <a:t>Bridge</a:t>
            </a:r>
            <a:endParaRPr sz="2900">
              <a:latin typeface="Calibri"/>
              <a:cs typeface="Calibri"/>
            </a:endParaRPr>
          </a:p>
          <a:p>
            <a:pPr marL="224790" marR="5080" indent="-212725">
              <a:lnSpc>
                <a:spcPct val="101499"/>
              </a:lnSpc>
              <a:spcBef>
                <a:spcPts val="1810"/>
              </a:spcBef>
              <a:buFont typeface="Times New Roman"/>
              <a:buChar char="•"/>
              <a:tabLst>
                <a:tab pos="226060" algn="l"/>
              </a:tabLst>
            </a:pPr>
            <a:r>
              <a:rPr sz="1950" spc="185" dirty="0">
                <a:solidFill>
                  <a:srgbClr val="005ABF"/>
                </a:solidFill>
                <a:latin typeface="Calibri"/>
                <a:cs typeface="Calibri"/>
              </a:rPr>
              <a:t>Connects</a:t>
            </a:r>
            <a:r>
              <a:rPr sz="1950" spc="80" dirty="0">
                <a:solidFill>
                  <a:srgbClr val="005ABF"/>
                </a:solidFill>
                <a:latin typeface="Calibri"/>
                <a:cs typeface="Calibri"/>
              </a:rPr>
              <a:t> </a:t>
            </a:r>
            <a:r>
              <a:rPr sz="1950" dirty="0">
                <a:solidFill>
                  <a:srgbClr val="005ABF"/>
                </a:solidFill>
                <a:latin typeface="Calibri"/>
                <a:cs typeface="Calibri"/>
              </a:rPr>
              <a:t>IBM</a:t>
            </a:r>
            <a:r>
              <a:rPr sz="1950" spc="85" dirty="0">
                <a:solidFill>
                  <a:srgbClr val="005ABF"/>
                </a:solidFill>
                <a:latin typeface="Calibri"/>
                <a:cs typeface="Calibri"/>
              </a:rPr>
              <a:t> </a:t>
            </a:r>
            <a:r>
              <a:rPr sz="1950" spc="-10" dirty="0">
                <a:solidFill>
                  <a:srgbClr val="005ABF"/>
                </a:solidFill>
                <a:latin typeface="Calibri"/>
                <a:cs typeface="Calibri"/>
              </a:rPr>
              <a:t>z17</a:t>
            </a:r>
            <a:r>
              <a:rPr sz="1950" spc="85" dirty="0">
                <a:solidFill>
                  <a:srgbClr val="005ABF"/>
                </a:solidFill>
                <a:latin typeface="Calibri"/>
                <a:cs typeface="Calibri"/>
              </a:rPr>
              <a:t> </a:t>
            </a:r>
            <a:r>
              <a:rPr sz="1950" spc="170" dirty="0">
                <a:solidFill>
                  <a:srgbClr val="005ABF"/>
                </a:solidFill>
                <a:latin typeface="Calibri"/>
                <a:cs typeface="Calibri"/>
              </a:rPr>
              <a:t>compute</a:t>
            </a:r>
            <a:r>
              <a:rPr sz="1950" spc="85" dirty="0">
                <a:solidFill>
                  <a:srgbClr val="005ABF"/>
                </a:solidFill>
                <a:latin typeface="Calibri"/>
                <a:cs typeface="Calibri"/>
              </a:rPr>
              <a:t> </a:t>
            </a:r>
            <a:r>
              <a:rPr sz="1950" spc="150" dirty="0">
                <a:solidFill>
                  <a:srgbClr val="005ABF"/>
                </a:solidFill>
                <a:latin typeface="Calibri"/>
                <a:cs typeface="Calibri"/>
              </a:rPr>
              <a:t>core</a:t>
            </a:r>
            <a:r>
              <a:rPr sz="1950" spc="85" dirty="0">
                <a:solidFill>
                  <a:srgbClr val="005ABF"/>
                </a:solidFill>
                <a:latin typeface="Calibri"/>
                <a:cs typeface="Calibri"/>
              </a:rPr>
              <a:t> </a:t>
            </a:r>
            <a:r>
              <a:rPr sz="1950" spc="80" dirty="0">
                <a:solidFill>
                  <a:srgbClr val="005ABF"/>
                </a:solidFill>
                <a:latin typeface="Calibri"/>
                <a:cs typeface="Calibri"/>
              </a:rPr>
              <a:t>(Irvine) 	</a:t>
            </a:r>
            <a:r>
              <a:rPr sz="1950" spc="114" dirty="0">
                <a:solidFill>
                  <a:srgbClr val="005ABF"/>
                </a:solidFill>
                <a:latin typeface="Calibri"/>
                <a:cs typeface="Calibri"/>
              </a:rPr>
              <a:t>to</a:t>
            </a:r>
            <a:r>
              <a:rPr sz="1950" spc="100" dirty="0">
                <a:solidFill>
                  <a:srgbClr val="005ABF"/>
                </a:solidFill>
                <a:latin typeface="Calibri"/>
                <a:cs typeface="Calibri"/>
              </a:rPr>
              <a:t> </a:t>
            </a:r>
            <a:r>
              <a:rPr sz="1950" spc="175" dirty="0">
                <a:solidFill>
                  <a:srgbClr val="005ABF"/>
                </a:solidFill>
                <a:latin typeface="Calibri"/>
                <a:cs typeface="Calibri"/>
              </a:rPr>
              <a:t>NASA</a:t>
            </a:r>
            <a:r>
              <a:rPr sz="1950" spc="105" dirty="0">
                <a:solidFill>
                  <a:srgbClr val="005ABF"/>
                </a:solidFill>
                <a:latin typeface="Calibri"/>
                <a:cs typeface="Calibri"/>
              </a:rPr>
              <a:t> </a:t>
            </a:r>
            <a:r>
              <a:rPr sz="1950" spc="140" dirty="0">
                <a:solidFill>
                  <a:srgbClr val="005ABF"/>
                </a:solidFill>
                <a:latin typeface="Calibri"/>
                <a:cs typeface="Calibri"/>
              </a:rPr>
              <a:t>CAVE/GRUVE</a:t>
            </a:r>
            <a:r>
              <a:rPr sz="1950" spc="105" dirty="0">
                <a:solidFill>
                  <a:srgbClr val="005ABF"/>
                </a:solidFill>
                <a:latin typeface="Calibri"/>
                <a:cs typeface="Calibri"/>
              </a:rPr>
              <a:t> </a:t>
            </a:r>
            <a:r>
              <a:rPr sz="1950" spc="85" dirty="0">
                <a:solidFill>
                  <a:srgbClr val="005ABF"/>
                </a:solidFill>
                <a:latin typeface="Calibri"/>
                <a:cs typeface="Calibri"/>
              </a:rPr>
              <a:t>(Maui)</a:t>
            </a:r>
            <a:endParaRPr sz="1950">
              <a:latin typeface="Calibri"/>
              <a:cs typeface="Calibri"/>
            </a:endParaRPr>
          </a:p>
          <a:p>
            <a:pPr marL="224790" marR="281940" indent="-212725">
              <a:lnSpc>
                <a:spcPct val="101499"/>
              </a:lnSpc>
              <a:spcBef>
                <a:spcPts val="500"/>
              </a:spcBef>
              <a:buFont typeface="Times New Roman"/>
              <a:buChar char="•"/>
              <a:tabLst>
                <a:tab pos="226060" algn="l"/>
              </a:tabLst>
            </a:pPr>
            <a:r>
              <a:rPr sz="1950" spc="155" dirty="0">
                <a:solidFill>
                  <a:srgbClr val="005ABF"/>
                </a:solidFill>
                <a:latin typeface="Calibri"/>
                <a:cs typeface="Calibri"/>
              </a:rPr>
              <a:t>Dedicated</a:t>
            </a:r>
            <a:r>
              <a:rPr sz="1950" spc="90" dirty="0">
                <a:solidFill>
                  <a:srgbClr val="005ABF"/>
                </a:solidFill>
                <a:latin typeface="Calibri"/>
                <a:cs typeface="Calibri"/>
              </a:rPr>
              <a:t> </a:t>
            </a:r>
            <a:r>
              <a:rPr sz="1950" spc="165" dirty="0">
                <a:solidFill>
                  <a:srgbClr val="005ABF"/>
                </a:solidFill>
                <a:latin typeface="Calibri"/>
                <a:cs typeface="Calibri"/>
              </a:rPr>
              <a:t>high-</a:t>
            </a:r>
            <a:r>
              <a:rPr sz="1950" spc="200" dirty="0">
                <a:solidFill>
                  <a:srgbClr val="005ABF"/>
                </a:solidFill>
                <a:latin typeface="Calibri"/>
                <a:cs typeface="Calibri"/>
              </a:rPr>
              <a:t>speed</a:t>
            </a:r>
            <a:r>
              <a:rPr sz="1950" spc="95" dirty="0">
                <a:solidFill>
                  <a:srgbClr val="005ABF"/>
                </a:solidFill>
                <a:latin typeface="Calibri"/>
                <a:cs typeface="Calibri"/>
              </a:rPr>
              <a:t> </a:t>
            </a:r>
            <a:r>
              <a:rPr sz="1950" spc="120" dirty="0">
                <a:solidFill>
                  <a:srgbClr val="005ABF"/>
                </a:solidFill>
                <a:latin typeface="Calibri"/>
                <a:cs typeface="Calibri"/>
              </a:rPr>
              <a:t>ﬁber</a:t>
            </a:r>
            <a:r>
              <a:rPr sz="1950" spc="90" dirty="0">
                <a:solidFill>
                  <a:srgbClr val="005ABF"/>
                </a:solidFill>
                <a:latin typeface="Calibri"/>
                <a:cs typeface="Calibri"/>
              </a:rPr>
              <a:t> </a:t>
            </a:r>
            <a:r>
              <a:rPr sz="1950" spc="120" dirty="0">
                <a:solidFill>
                  <a:srgbClr val="005ABF"/>
                </a:solidFill>
                <a:latin typeface="Calibri"/>
                <a:cs typeface="Calibri"/>
              </a:rPr>
              <a:t>and 	</a:t>
            </a:r>
            <a:r>
              <a:rPr sz="1950" spc="145" dirty="0">
                <a:solidFill>
                  <a:srgbClr val="005ABF"/>
                </a:solidFill>
                <a:latin typeface="Calibri"/>
                <a:cs typeface="Calibri"/>
              </a:rPr>
              <a:t>laser-</a:t>
            </a:r>
            <a:r>
              <a:rPr sz="1950" spc="245" dirty="0">
                <a:solidFill>
                  <a:srgbClr val="005ABF"/>
                </a:solidFill>
                <a:latin typeface="Calibri"/>
                <a:cs typeface="Calibri"/>
              </a:rPr>
              <a:t>comm</a:t>
            </a:r>
            <a:r>
              <a:rPr sz="1950" spc="105" dirty="0">
                <a:solidFill>
                  <a:srgbClr val="005ABF"/>
                </a:solidFill>
                <a:latin typeface="Calibri"/>
                <a:cs typeface="Calibri"/>
              </a:rPr>
              <a:t> </a:t>
            </a:r>
            <a:r>
              <a:rPr sz="1950" spc="120" dirty="0">
                <a:solidFill>
                  <a:srgbClr val="005ABF"/>
                </a:solidFill>
                <a:latin typeface="Calibri"/>
                <a:cs typeface="Calibri"/>
              </a:rPr>
              <a:t>ensure</a:t>
            </a:r>
            <a:r>
              <a:rPr sz="1950" spc="105" dirty="0">
                <a:solidFill>
                  <a:srgbClr val="005ABF"/>
                </a:solidFill>
                <a:latin typeface="Calibri"/>
                <a:cs typeface="Calibri"/>
              </a:rPr>
              <a:t> </a:t>
            </a:r>
            <a:r>
              <a:rPr sz="1950" spc="120" dirty="0">
                <a:solidFill>
                  <a:srgbClr val="005ABF"/>
                </a:solidFill>
                <a:latin typeface="Calibri"/>
                <a:cs typeface="Calibri"/>
              </a:rPr>
              <a:t>ultra-</a:t>
            </a:r>
            <a:r>
              <a:rPr sz="1950" spc="100" dirty="0">
                <a:solidFill>
                  <a:srgbClr val="005ABF"/>
                </a:solidFill>
                <a:latin typeface="Calibri"/>
                <a:cs typeface="Calibri"/>
              </a:rPr>
              <a:t>low</a:t>
            </a:r>
            <a:r>
              <a:rPr sz="1950" spc="105" dirty="0">
                <a:solidFill>
                  <a:srgbClr val="005ABF"/>
                </a:solidFill>
                <a:latin typeface="Calibri"/>
                <a:cs typeface="Calibri"/>
              </a:rPr>
              <a:t> </a:t>
            </a:r>
            <a:r>
              <a:rPr sz="1950" spc="125" dirty="0">
                <a:solidFill>
                  <a:srgbClr val="005ABF"/>
                </a:solidFill>
                <a:latin typeface="Calibri"/>
                <a:cs typeface="Calibri"/>
              </a:rPr>
              <a:t>latency</a:t>
            </a:r>
            <a:endParaRPr sz="1950">
              <a:latin typeface="Calibri"/>
              <a:cs typeface="Calibri"/>
            </a:endParaRPr>
          </a:p>
        </p:txBody>
      </p:sp>
      <p:sp>
        <p:nvSpPr>
          <p:cNvPr id="13" name="object 13" descr="$PPTXTitle"/>
          <p:cNvSpPr txBox="1">
            <a:spLocks noGrp="1"/>
          </p:cNvSpPr>
          <p:nvPr>
            <p:ph type="title"/>
          </p:nvPr>
        </p:nvSpPr>
        <p:spPr>
          <a:xfrm>
            <a:off x="905899" y="1085414"/>
            <a:ext cx="10723880" cy="2063385"/>
          </a:xfrm>
          <a:prstGeom prst="rect">
            <a:avLst/>
          </a:prstGeom>
        </p:spPr>
        <p:txBody>
          <a:bodyPr vert="horz" wrap="square" lIns="0" tIns="138430" rIns="0" bIns="0" rtlCol="0">
            <a:spAutoFit/>
          </a:bodyPr>
          <a:lstStyle/>
          <a:p>
            <a:pPr marL="12700" marR="5080">
              <a:lnSpc>
                <a:spcPts val="4950"/>
              </a:lnSpc>
              <a:spcBef>
                <a:spcPts val="1090"/>
              </a:spcBef>
            </a:pPr>
            <a:r>
              <a:rPr lang="en-US" sz="5400" b="1" dirty="0"/>
              <a:t>The Landscape</a:t>
            </a:r>
            <a:br>
              <a:rPr lang="en-US" sz="4950" spc="55" dirty="0">
                <a:solidFill>
                  <a:srgbClr val="094180"/>
                </a:solidFill>
                <a:latin typeface="Verdana"/>
                <a:cs typeface="Verdana"/>
              </a:rPr>
            </a:br>
            <a:r>
              <a:rPr sz="4950" spc="55" dirty="0">
                <a:solidFill>
                  <a:srgbClr val="094180"/>
                </a:solidFill>
                <a:latin typeface="Verdana"/>
                <a:cs typeface="Verdana"/>
              </a:rPr>
              <a:t>Introduction</a:t>
            </a:r>
            <a:r>
              <a:rPr sz="4950" spc="-550" dirty="0">
                <a:solidFill>
                  <a:srgbClr val="094180"/>
                </a:solidFill>
                <a:latin typeface="Verdana"/>
                <a:cs typeface="Verdana"/>
              </a:rPr>
              <a:t> </a:t>
            </a:r>
            <a:r>
              <a:rPr sz="4950" spc="105" dirty="0">
                <a:solidFill>
                  <a:srgbClr val="094180"/>
                </a:solidFill>
                <a:latin typeface="Verdana"/>
                <a:cs typeface="Verdana"/>
              </a:rPr>
              <a:t>to</a:t>
            </a:r>
            <a:r>
              <a:rPr sz="4950" spc="-550" dirty="0">
                <a:solidFill>
                  <a:srgbClr val="094180"/>
                </a:solidFill>
                <a:latin typeface="Verdana"/>
                <a:cs typeface="Verdana"/>
              </a:rPr>
              <a:t> </a:t>
            </a:r>
            <a:r>
              <a:rPr sz="4950" spc="270" dirty="0">
                <a:solidFill>
                  <a:srgbClr val="094180"/>
                </a:solidFill>
                <a:latin typeface="Cambria"/>
                <a:cs typeface="Cambria"/>
              </a:rPr>
              <a:t>the</a:t>
            </a:r>
            <a:r>
              <a:rPr sz="4950" spc="10" dirty="0">
                <a:solidFill>
                  <a:srgbClr val="094180"/>
                </a:solidFill>
                <a:latin typeface="Cambria"/>
                <a:cs typeface="Cambria"/>
              </a:rPr>
              <a:t> </a:t>
            </a:r>
            <a:r>
              <a:rPr sz="4950" spc="430" dirty="0">
                <a:solidFill>
                  <a:srgbClr val="094180"/>
                </a:solidFill>
                <a:latin typeface="Cambria"/>
                <a:cs typeface="Cambria"/>
              </a:rPr>
              <a:t>HELIOS</a:t>
            </a:r>
            <a:r>
              <a:rPr sz="4950" spc="15" dirty="0">
                <a:solidFill>
                  <a:srgbClr val="094180"/>
                </a:solidFill>
                <a:latin typeface="Cambria"/>
                <a:cs typeface="Cambria"/>
              </a:rPr>
              <a:t> </a:t>
            </a:r>
            <a:r>
              <a:rPr sz="4950" spc="180" dirty="0">
                <a:solidFill>
                  <a:srgbClr val="094180"/>
                </a:solidFill>
                <a:latin typeface="Cambria"/>
                <a:cs typeface="Cambria"/>
              </a:rPr>
              <a:t>Project </a:t>
            </a:r>
            <a:r>
              <a:rPr sz="4950" spc="140" dirty="0">
                <a:solidFill>
                  <a:srgbClr val="094180"/>
                </a:solidFill>
                <a:latin typeface="Verdana"/>
                <a:cs typeface="Verdana"/>
              </a:rPr>
              <a:t>&amp;</a:t>
            </a:r>
            <a:r>
              <a:rPr sz="4950" spc="-545" dirty="0">
                <a:solidFill>
                  <a:srgbClr val="094180"/>
                </a:solidFill>
                <a:latin typeface="Verdana"/>
                <a:cs typeface="Verdana"/>
              </a:rPr>
              <a:t> </a:t>
            </a:r>
            <a:r>
              <a:rPr sz="4950" spc="130" dirty="0">
                <a:solidFill>
                  <a:srgbClr val="094180"/>
                </a:solidFill>
                <a:latin typeface="Verdana"/>
                <a:cs typeface="Verdana"/>
              </a:rPr>
              <a:t>the</a:t>
            </a:r>
            <a:r>
              <a:rPr sz="4950" spc="-545" dirty="0">
                <a:solidFill>
                  <a:srgbClr val="094180"/>
                </a:solidFill>
                <a:latin typeface="Verdana"/>
                <a:cs typeface="Verdana"/>
              </a:rPr>
              <a:t> </a:t>
            </a:r>
            <a:r>
              <a:rPr sz="4950" spc="95" dirty="0">
                <a:solidFill>
                  <a:srgbClr val="094180"/>
                </a:solidFill>
                <a:latin typeface="Verdana"/>
                <a:cs typeface="Verdana"/>
              </a:rPr>
              <a:t>Pacific</a:t>
            </a:r>
            <a:r>
              <a:rPr sz="4950" spc="-545" dirty="0">
                <a:solidFill>
                  <a:srgbClr val="094180"/>
                </a:solidFill>
                <a:latin typeface="Verdana"/>
                <a:cs typeface="Verdana"/>
              </a:rPr>
              <a:t> </a:t>
            </a:r>
            <a:r>
              <a:rPr sz="4950" spc="125" dirty="0">
                <a:solidFill>
                  <a:srgbClr val="094180"/>
                </a:solidFill>
                <a:latin typeface="Verdana"/>
                <a:cs typeface="Verdana"/>
              </a:rPr>
              <a:t>Bridge</a:t>
            </a:r>
            <a:r>
              <a:rPr sz="4950" spc="-545" dirty="0">
                <a:solidFill>
                  <a:srgbClr val="094180"/>
                </a:solidFill>
                <a:latin typeface="Verdana"/>
                <a:cs typeface="Verdana"/>
              </a:rPr>
              <a:t> </a:t>
            </a:r>
            <a:r>
              <a:rPr sz="4950" spc="114" dirty="0">
                <a:solidFill>
                  <a:srgbClr val="094180"/>
                </a:solidFill>
                <a:latin typeface="Verdana"/>
                <a:cs typeface="Verdana"/>
              </a:rPr>
              <a:t>connection</a:t>
            </a:r>
            <a:endParaRPr sz="4950" dirty="0">
              <a:latin typeface="Verdana"/>
              <a:cs typeface="Verdana"/>
            </a:endParaRPr>
          </a:p>
        </p:txBody>
      </p:sp>
      <p:grpSp>
        <p:nvGrpSpPr>
          <p:cNvPr id="14" name="object 14"/>
          <p:cNvGrpSpPr/>
          <p:nvPr/>
        </p:nvGrpSpPr>
        <p:grpSpPr>
          <a:xfrm>
            <a:off x="11575097" y="0"/>
            <a:ext cx="6713220" cy="3912235"/>
            <a:chOff x="11575097" y="0"/>
            <a:chExt cx="6713220" cy="3912235"/>
          </a:xfrm>
        </p:grpSpPr>
        <p:pic>
          <p:nvPicPr>
            <p:cNvPr id="15" name="object 15"/>
            <p:cNvPicPr/>
            <p:nvPr/>
          </p:nvPicPr>
          <p:blipFill>
            <a:blip r:embed="rId2" cstate="print"/>
            <a:stretch>
              <a:fillRect/>
            </a:stretch>
          </p:blipFill>
          <p:spPr>
            <a:xfrm>
              <a:off x="11575097" y="0"/>
              <a:ext cx="6712902" cy="3912050"/>
            </a:xfrm>
            <a:prstGeom prst="rect">
              <a:avLst/>
            </a:prstGeom>
          </p:spPr>
        </p:pic>
        <p:pic>
          <p:nvPicPr>
            <p:cNvPr id="16" name="object 16"/>
            <p:cNvPicPr/>
            <p:nvPr/>
          </p:nvPicPr>
          <p:blipFill>
            <a:blip r:embed="rId3" cstate="print"/>
            <a:stretch>
              <a:fillRect/>
            </a:stretch>
          </p:blipFill>
          <p:spPr>
            <a:xfrm>
              <a:off x="12003798" y="414553"/>
              <a:ext cx="5998362" cy="2997200"/>
            </a:xfrm>
            <a:prstGeom prst="rect">
              <a:avLst/>
            </a:prstGeom>
          </p:spPr>
        </p:pic>
      </p:grpSp>
      <p:sp>
        <p:nvSpPr>
          <p:cNvPr id="17" name="object 17"/>
          <p:cNvSpPr txBox="1"/>
          <p:nvPr/>
        </p:nvSpPr>
        <p:spPr>
          <a:xfrm>
            <a:off x="17355576" y="9413161"/>
            <a:ext cx="157480" cy="323215"/>
          </a:xfrm>
          <a:prstGeom prst="rect">
            <a:avLst/>
          </a:prstGeom>
        </p:spPr>
        <p:txBody>
          <a:bodyPr vert="horz" wrap="square" lIns="0" tIns="10795" rIns="0" bIns="0" rtlCol="0">
            <a:spAutoFit/>
          </a:bodyPr>
          <a:lstStyle/>
          <a:p>
            <a:pPr marL="12700">
              <a:lnSpc>
                <a:spcPct val="100000"/>
              </a:lnSpc>
              <a:spcBef>
                <a:spcPts val="85"/>
              </a:spcBef>
            </a:pPr>
            <a:r>
              <a:rPr sz="1800" spc="65" dirty="0">
                <a:solidFill>
                  <a:srgbClr val="505050"/>
                </a:solidFill>
                <a:latin typeface="Calibri"/>
                <a:cs typeface="Calibri"/>
              </a:rPr>
              <a:t>2</a:t>
            </a:r>
            <a:endParaRPr sz="1800">
              <a:latin typeface="Calibri"/>
              <a:cs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709">
        <p15:prstTrans prst="fallOver"/>
      </p:transition>
    </mc:Choice>
    <mc:Fallback xmlns="">
      <p:transition spd="slow" advTm="2709">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397737" y="3975867"/>
            <a:ext cx="904240" cy="845819"/>
          </a:xfrm>
          <a:custGeom>
            <a:avLst/>
            <a:gdLst/>
            <a:ahLst/>
            <a:cxnLst/>
            <a:rect l="l" t="t" r="r" b="b"/>
            <a:pathLst>
              <a:path w="904240" h="845820">
                <a:moveTo>
                  <a:pt x="554177" y="748029"/>
                </a:moveTo>
                <a:lnTo>
                  <a:pt x="247421" y="748029"/>
                </a:lnTo>
                <a:lnTo>
                  <a:pt x="254723" y="753109"/>
                </a:lnTo>
                <a:lnTo>
                  <a:pt x="288175" y="774699"/>
                </a:lnTo>
                <a:lnTo>
                  <a:pt x="323876" y="791209"/>
                </a:lnTo>
                <a:lnTo>
                  <a:pt x="361314" y="805179"/>
                </a:lnTo>
                <a:lnTo>
                  <a:pt x="399973" y="812799"/>
                </a:lnTo>
                <a:lnTo>
                  <a:pt x="408876" y="814069"/>
                </a:lnTo>
                <a:lnTo>
                  <a:pt x="418998" y="845819"/>
                </a:lnTo>
                <a:lnTo>
                  <a:pt x="485165" y="845819"/>
                </a:lnTo>
                <a:lnTo>
                  <a:pt x="495287" y="814069"/>
                </a:lnTo>
                <a:lnTo>
                  <a:pt x="504202" y="812799"/>
                </a:lnTo>
                <a:lnTo>
                  <a:pt x="542867" y="805179"/>
                </a:lnTo>
                <a:lnTo>
                  <a:pt x="580304" y="791209"/>
                </a:lnTo>
                <a:lnTo>
                  <a:pt x="616002" y="774699"/>
                </a:lnTo>
                <a:lnTo>
                  <a:pt x="635678" y="761999"/>
                </a:lnTo>
                <a:lnTo>
                  <a:pt x="534174" y="761999"/>
                </a:lnTo>
                <a:lnTo>
                  <a:pt x="545922" y="758189"/>
                </a:lnTo>
                <a:lnTo>
                  <a:pt x="641581" y="758189"/>
                </a:lnTo>
                <a:lnTo>
                  <a:pt x="647484" y="754379"/>
                </a:lnTo>
                <a:lnTo>
                  <a:pt x="554177" y="754379"/>
                </a:lnTo>
                <a:lnTo>
                  <a:pt x="554177" y="748029"/>
                </a:lnTo>
                <a:close/>
              </a:path>
              <a:path w="904240" h="845820">
                <a:moveTo>
                  <a:pt x="112090" y="613409"/>
                </a:moveTo>
                <a:lnTo>
                  <a:pt x="72923" y="613409"/>
                </a:lnTo>
                <a:lnTo>
                  <a:pt x="55907" y="615949"/>
                </a:lnTo>
                <a:lnTo>
                  <a:pt x="41998" y="626109"/>
                </a:lnTo>
                <a:lnTo>
                  <a:pt x="32614" y="640079"/>
                </a:lnTo>
                <a:lnTo>
                  <a:pt x="29171" y="656589"/>
                </a:lnTo>
                <a:lnTo>
                  <a:pt x="29171" y="703579"/>
                </a:lnTo>
                <a:lnTo>
                  <a:pt x="17471" y="709929"/>
                </a:lnTo>
                <a:lnTo>
                  <a:pt x="8237" y="718819"/>
                </a:lnTo>
                <a:lnTo>
                  <a:pt x="2177" y="730249"/>
                </a:lnTo>
                <a:lnTo>
                  <a:pt x="0" y="744219"/>
                </a:lnTo>
                <a:lnTo>
                  <a:pt x="3444" y="761999"/>
                </a:lnTo>
                <a:lnTo>
                  <a:pt x="12831" y="774699"/>
                </a:lnTo>
                <a:lnTo>
                  <a:pt x="26740" y="784859"/>
                </a:lnTo>
                <a:lnTo>
                  <a:pt x="43751" y="788669"/>
                </a:lnTo>
                <a:lnTo>
                  <a:pt x="60762" y="784859"/>
                </a:lnTo>
                <a:lnTo>
                  <a:pt x="74671" y="774699"/>
                </a:lnTo>
                <a:lnTo>
                  <a:pt x="84058" y="761999"/>
                </a:lnTo>
                <a:lnTo>
                  <a:pt x="87503" y="744219"/>
                </a:lnTo>
                <a:lnTo>
                  <a:pt x="85327" y="730249"/>
                </a:lnTo>
                <a:lnTo>
                  <a:pt x="79270" y="718819"/>
                </a:lnTo>
                <a:lnTo>
                  <a:pt x="70036" y="709929"/>
                </a:lnTo>
                <a:lnTo>
                  <a:pt x="58331" y="703579"/>
                </a:lnTo>
                <a:lnTo>
                  <a:pt x="58331" y="648969"/>
                </a:lnTo>
                <a:lnTo>
                  <a:pt x="64884" y="642619"/>
                </a:lnTo>
                <a:lnTo>
                  <a:pt x="124828" y="642619"/>
                </a:lnTo>
                <a:lnTo>
                  <a:pt x="121400" y="634999"/>
                </a:lnTo>
                <a:lnTo>
                  <a:pt x="118140" y="627379"/>
                </a:lnTo>
                <a:lnTo>
                  <a:pt x="115039" y="621029"/>
                </a:lnTo>
                <a:lnTo>
                  <a:pt x="112090" y="613409"/>
                </a:lnTo>
                <a:close/>
              </a:path>
              <a:path w="904240" h="845820">
                <a:moveTo>
                  <a:pt x="831265" y="613409"/>
                </a:moveTo>
                <a:lnTo>
                  <a:pt x="792099" y="613409"/>
                </a:lnTo>
                <a:lnTo>
                  <a:pt x="789149" y="621029"/>
                </a:lnTo>
                <a:lnTo>
                  <a:pt x="786050" y="627379"/>
                </a:lnTo>
                <a:lnTo>
                  <a:pt x="782794" y="634999"/>
                </a:lnTo>
                <a:lnTo>
                  <a:pt x="779373" y="642619"/>
                </a:lnTo>
                <a:lnTo>
                  <a:pt x="839304" y="642619"/>
                </a:lnTo>
                <a:lnTo>
                  <a:pt x="845845" y="648969"/>
                </a:lnTo>
                <a:lnTo>
                  <a:pt x="845845" y="703579"/>
                </a:lnTo>
                <a:lnTo>
                  <a:pt x="834147" y="709929"/>
                </a:lnTo>
                <a:lnTo>
                  <a:pt x="824917" y="718819"/>
                </a:lnTo>
                <a:lnTo>
                  <a:pt x="818861" y="730249"/>
                </a:lnTo>
                <a:lnTo>
                  <a:pt x="816686" y="744219"/>
                </a:lnTo>
                <a:lnTo>
                  <a:pt x="820129" y="761999"/>
                </a:lnTo>
                <a:lnTo>
                  <a:pt x="829513" y="774699"/>
                </a:lnTo>
                <a:lnTo>
                  <a:pt x="843421" y="784859"/>
                </a:lnTo>
                <a:lnTo>
                  <a:pt x="860437" y="788669"/>
                </a:lnTo>
                <a:lnTo>
                  <a:pt x="877448" y="784859"/>
                </a:lnTo>
                <a:lnTo>
                  <a:pt x="891357" y="774699"/>
                </a:lnTo>
                <a:lnTo>
                  <a:pt x="900744" y="761999"/>
                </a:lnTo>
                <a:lnTo>
                  <a:pt x="904189" y="744219"/>
                </a:lnTo>
                <a:lnTo>
                  <a:pt x="902011" y="730249"/>
                </a:lnTo>
                <a:lnTo>
                  <a:pt x="895951" y="718819"/>
                </a:lnTo>
                <a:lnTo>
                  <a:pt x="886717" y="709929"/>
                </a:lnTo>
                <a:lnTo>
                  <a:pt x="875017" y="703579"/>
                </a:lnTo>
                <a:lnTo>
                  <a:pt x="875017" y="656589"/>
                </a:lnTo>
                <a:lnTo>
                  <a:pt x="871572" y="640079"/>
                </a:lnTo>
                <a:lnTo>
                  <a:pt x="862185" y="626109"/>
                </a:lnTo>
                <a:lnTo>
                  <a:pt x="848276" y="615949"/>
                </a:lnTo>
                <a:lnTo>
                  <a:pt x="831265" y="613409"/>
                </a:lnTo>
                <a:close/>
              </a:path>
              <a:path w="904240" h="845820">
                <a:moveTo>
                  <a:pt x="135775" y="370839"/>
                </a:moveTo>
                <a:lnTo>
                  <a:pt x="123445" y="415289"/>
                </a:lnTo>
                <a:lnTo>
                  <a:pt x="119341" y="438149"/>
                </a:lnTo>
                <a:lnTo>
                  <a:pt x="87503" y="448309"/>
                </a:lnTo>
                <a:lnTo>
                  <a:pt x="87503" y="514349"/>
                </a:lnTo>
                <a:lnTo>
                  <a:pt x="119329" y="524509"/>
                </a:lnTo>
                <a:lnTo>
                  <a:pt x="120726" y="533399"/>
                </a:lnTo>
                <a:lnTo>
                  <a:pt x="129173" y="572769"/>
                </a:lnTo>
                <a:lnTo>
                  <a:pt x="142168" y="609599"/>
                </a:lnTo>
                <a:lnTo>
                  <a:pt x="159504" y="645159"/>
                </a:lnTo>
                <a:lnTo>
                  <a:pt x="180975" y="679449"/>
                </a:lnTo>
                <a:lnTo>
                  <a:pt x="186270" y="687069"/>
                </a:lnTo>
                <a:lnTo>
                  <a:pt x="170891" y="716279"/>
                </a:lnTo>
                <a:lnTo>
                  <a:pt x="217678" y="763269"/>
                </a:lnTo>
                <a:lnTo>
                  <a:pt x="247421" y="748029"/>
                </a:lnTo>
                <a:lnTo>
                  <a:pt x="554177" y="748029"/>
                </a:lnTo>
                <a:lnTo>
                  <a:pt x="554177" y="741679"/>
                </a:lnTo>
                <a:lnTo>
                  <a:pt x="320840" y="741679"/>
                </a:lnTo>
                <a:lnTo>
                  <a:pt x="282014" y="718819"/>
                </a:lnTo>
                <a:lnTo>
                  <a:pt x="247455" y="689609"/>
                </a:lnTo>
                <a:lnTo>
                  <a:pt x="217784" y="655319"/>
                </a:lnTo>
                <a:lnTo>
                  <a:pt x="193623" y="617219"/>
                </a:lnTo>
                <a:lnTo>
                  <a:pt x="175595" y="575309"/>
                </a:lnTo>
                <a:lnTo>
                  <a:pt x="164322" y="529589"/>
                </a:lnTo>
                <a:lnTo>
                  <a:pt x="160631" y="483869"/>
                </a:lnTo>
                <a:lnTo>
                  <a:pt x="160668" y="476249"/>
                </a:lnTo>
                <a:lnTo>
                  <a:pt x="161698" y="454659"/>
                </a:lnTo>
                <a:lnTo>
                  <a:pt x="165393" y="429259"/>
                </a:lnTo>
                <a:lnTo>
                  <a:pt x="171329" y="403859"/>
                </a:lnTo>
                <a:lnTo>
                  <a:pt x="179323" y="379729"/>
                </a:lnTo>
                <a:lnTo>
                  <a:pt x="164579" y="379729"/>
                </a:lnTo>
                <a:lnTo>
                  <a:pt x="154524" y="377189"/>
                </a:lnTo>
                <a:lnTo>
                  <a:pt x="144902" y="374649"/>
                </a:lnTo>
                <a:lnTo>
                  <a:pt x="135775" y="370839"/>
                </a:lnTo>
                <a:close/>
              </a:path>
              <a:path w="904240" h="845820">
                <a:moveTo>
                  <a:pt x="701668" y="748029"/>
                </a:moveTo>
                <a:lnTo>
                  <a:pt x="656742" y="748029"/>
                </a:lnTo>
                <a:lnTo>
                  <a:pt x="686498" y="763269"/>
                </a:lnTo>
                <a:lnTo>
                  <a:pt x="701668" y="748029"/>
                </a:lnTo>
                <a:close/>
              </a:path>
              <a:path w="904240" h="845820">
                <a:moveTo>
                  <a:pt x="641581" y="758189"/>
                </a:moveTo>
                <a:lnTo>
                  <a:pt x="545922" y="758189"/>
                </a:lnTo>
                <a:lnTo>
                  <a:pt x="534174" y="761999"/>
                </a:lnTo>
                <a:lnTo>
                  <a:pt x="635678" y="761999"/>
                </a:lnTo>
                <a:lnTo>
                  <a:pt x="641581" y="758189"/>
                </a:lnTo>
                <a:close/>
              </a:path>
              <a:path w="904240" h="845820">
                <a:moveTo>
                  <a:pt x="764476" y="360679"/>
                </a:moveTo>
                <a:lnTo>
                  <a:pt x="755139" y="365759"/>
                </a:lnTo>
                <a:lnTo>
                  <a:pt x="745251" y="370839"/>
                </a:lnTo>
                <a:lnTo>
                  <a:pt x="734883" y="374649"/>
                </a:lnTo>
                <a:lnTo>
                  <a:pt x="724103" y="377189"/>
                </a:lnTo>
                <a:lnTo>
                  <a:pt x="732495" y="401319"/>
                </a:lnTo>
                <a:lnTo>
                  <a:pt x="738662" y="427989"/>
                </a:lnTo>
                <a:lnTo>
                  <a:pt x="742464" y="454659"/>
                </a:lnTo>
                <a:lnTo>
                  <a:pt x="743515" y="476249"/>
                </a:lnTo>
                <a:lnTo>
                  <a:pt x="743539" y="483869"/>
                </a:lnTo>
                <a:lnTo>
                  <a:pt x="739179" y="533399"/>
                </a:lnTo>
                <a:lnTo>
                  <a:pt x="739067" y="534669"/>
                </a:lnTo>
                <a:lnTo>
                  <a:pt x="725533" y="582929"/>
                </a:lnTo>
                <a:lnTo>
                  <a:pt x="703986" y="628649"/>
                </a:lnTo>
                <a:lnTo>
                  <a:pt x="675251" y="669289"/>
                </a:lnTo>
                <a:lnTo>
                  <a:pt x="640154" y="704849"/>
                </a:lnTo>
                <a:lnTo>
                  <a:pt x="599520" y="732789"/>
                </a:lnTo>
                <a:lnTo>
                  <a:pt x="554177" y="754379"/>
                </a:lnTo>
                <a:lnTo>
                  <a:pt x="647484" y="754379"/>
                </a:lnTo>
                <a:lnTo>
                  <a:pt x="649452" y="753109"/>
                </a:lnTo>
                <a:lnTo>
                  <a:pt x="656742" y="748029"/>
                </a:lnTo>
                <a:lnTo>
                  <a:pt x="701668" y="748029"/>
                </a:lnTo>
                <a:lnTo>
                  <a:pt x="733272" y="716279"/>
                </a:lnTo>
                <a:lnTo>
                  <a:pt x="717892" y="687069"/>
                </a:lnTo>
                <a:lnTo>
                  <a:pt x="723214" y="679449"/>
                </a:lnTo>
                <a:lnTo>
                  <a:pt x="744679" y="645159"/>
                </a:lnTo>
                <a:lnTo>
                  <a:pt x="762015" y="609599"/>
                </a:lnTo>
                <a:lnTo>
                  <a:pt x="775013" y="572769"/>
                </a:lnTo>
                <a:lnTo>
                  <a:pt x="783463" y="533399"/>
                </a:lnTo>
                <a:lnTo>
                  <a:pt x="784860" y="524509"/>
                </a:lnTo>
                <a:lnTo>
                  <a:pt x="816686" y="514349"/>
                </a:lnTo>
                <a:lnTo>
                  <a:pt x="816686" y="448309"/>
                </a:lnTo>
                <a:lnTo>
                  <a:pt x="784860" y="438149"/>
                </a:lnTo>
                <a:lnTo>
                  <a:pt x="783463" y="429259"/>
                </a:lnTo>
                <a:lnTo>
                  <a:pt x="780189" y="412749"/>
                </a:lnTo>
                <a:lnTo>
                  <a:pt x="775912" y="394969"/>
                </a:lnTo>
                <a:lnTo>
                  <a:pt x="770664" y="377189"/>
                </a:lnTo>
                <a:lnTo>
                  <a:pt x="764476" y="360679"/>
                </a:lnTo>
                <a:close/>
              </a:path>
              <a:path w="904240" h="845820">
                <a:moveTo>
                  <a:pt x="272923" y="452119"/>
                </a:moveTo>
                <a:lnTo>
                  <a:pt x="271513" y="452119"/>
                </a:lnTo>
                <a:lnTo>
                  <a:pt x="262329" y="454659"/>
                </a:lnTo>
                <a:lnTo>
                  <a:pt x="254828" y="459739"/>
                </a:lnTo>
                <a:lnTo>
                  <a:pt x="249771" y="467359"/>
                </a:lnTo>
                <a:lnTo>
                  <a:pt x="247916" y="476249"/>
                </a:lnTo>
                <a:lnTo>
                  <a:pt x="247916" y="480059"/>
                </a:lnTo>
                <a:lnTo>
                  <a:pt x="248767" y="483869"/>
                </a:lnTo>
                <a:lnTo>
                  <a:pt x="267411" y="520699"/>
                </a:lnTo>
                <a:lnTo>
                  <a:pt x="271607" y="530859"/>
                </a:lnTo>
                <a:lnTo>
                  <a:pt x="274635" y="541019"/>
                </a:lnTo>
                <a:lnTo>
                  <a:pt x="276471" y="551179"/>
                </a:lnTo>
                <a:lnTo>
                  <a:pt x="277088" y="561339"/>
                </a:lnTo>
                <a:lnTo>
                  <a:pt x="277088" y="613409"/>
                </a:lnTo>
                <a:lnTo>
                  <a:pt x="278114" y="626109"/>
                </a:lnTo>
                <a:lnTo>
                  <a:pt x="294462" y="665479"/>
                </a:lnTo>
                <a:lnTo>
                  <a:pt x="320840" y="701039"/>
                </a:lnTo>
                <a:lnTo>
                  <a:pt x="320840" y="741679"/>
                </a:lnTo>
                <a:lnTo>
                  <a:pt x="554177" y="741679"/>
                </a:lnTo>
                <a:lnTo>
                  <a:pt x="554177" y="730249"/>
                </a:lnTo>
                <a:lnTo>
                  <a:pt x="580428" y="694689"/>
                </a:lnTo>
                <a:lnTo>
                  <a:pt x="587957" y="683259"/>
                </a:lnTo>
                <a:lnTo>
                  <a:pt x="593440" y="670559"/>
                </a:lnTo>
                <a:lnTo>
                  <a:pt x="596792" y="656589"/>
                </a:lnTo>
                <a:lnTo>
                  <a:pt x="597928" y="642619"/>
                </a:lnTo>
                <a:lnTo>
                  <a:pt x="597928" y="543559"/>
                </a:lnTo>
                <a:lnTo>
                  <a:pt x="364591" y="543559"/>
                </a:lnTo>
                <a:lnTo>
                  <a:pt x="357388" y="507999"/>
                </a:lnTo>
                <a:lnTo>
                  <a:pt x="337745" y="478789"/>
                </a:lnTo>
                <a:lnTo>
                  <a:pt x="308607" y="459739"/>
                </a:lnTo>
                <a:lnTo>
                  <a:pt x="272923" y="452119"/>
                </a:lnTo>
                <a:close/>
              </a:path>
              <a:path w="904240" h="845820">
                <a:moveTo>
                  <a:pt x="659968" y="549909"/>
                </a:moveTo>
                <a:lnTo>
                  <a:pt x="657548" y="557529"/>
                </a:lnTo>
                <a:lnTo>
                  <a:pt x="654885" y="563879"/>
                </a:lnTo>
                <a:lnTo>
                  <a:pt x="651988" y="571499"/>
                </a:lnTo>
                <a:lnTo>
                  <a:pt x="648868" y="577849"/>
                </a:lnTo>
                <a:lnTo>
                  <a:pt x="675093" y="590549"/>
                </a:lnTo>
                <a:lnTo>
                  <a:pt x="678628" y="582929"/>
                </a:lnTo>
                <a:lnTo>
                  <a:pt x="681910" y="575309"/>
                </a:lnTo>
                <a:lnTo>
                  <a:pt x="684930" y="567689"/>
                </a:lnTo>
                <a:lnTo>
                  <a:pt x="687679" y="558799"/>
                </a:lnTo>
                <a:lnTo>
                  <a:pt x="659968" y="549909"/>
                </a:lnTo>
                <a:close/>
              </a:path>
              <a:path w="904240" h="845820">
                <a:moveTo>
                  <a:pt x="393763" y="248919"/>
                </a:moveTo>
                <a:lnTo>
                  <a:pt x="382406" y="251459"/>
                </a:lnTo>
                <a:lnTo>
                  <a:pt x="373133" y="257809"/>
                </a:lnTo>
                <a:lnTo>
                  <a:pt x="366883" y="266699"/>
                </a:lnTo>
                <a:lnTo>
                  <a:pt x="364591" y="278129"/>
                </a:lnTo>
                <a:lnTo>
                  <a:pt x="364591" y="543559"/>
                </a:lnTo>
                <a:lnTo>
                  <a:pt x="597928" y="543559"/>
                </a:lnTo>
                <a:lnTo>
                  <a:pt x="597928" y="482599"/>
                </a:lnTo>
                <a:lnTo>
                  <a:pt x="539597" y="482599"/>
                </a:lnTo>
                <a:lnTo>
                  <a:pt x="539597" y="452119"/>
                </a:lnTo>
                <a:lnTo>
                  <a:pt x="422922" y="452119"/>
                </a:lnTo>
                <a:lnTo>
                  <a:pt x="422922" y="278129"/>
                </a:lnTo>
                <a:lnTo>
                  <a:pt x="420631" y="266699"/>
                </a:lnTo>
                <a:lnTo>
                  <a:pt x="414381" y="257809"/>
                </a:lnTo>
                <a:lnTo>
                  <a:pt x="405113" y="251459"/>
                </a:lnTo>
                <a:lnTo>
                  <a:pt x="393763" y="248919"/>
                </a:lnTo>
                <a:close/>
              </a:path>
              <a:path w="904240" h="845820">
                <a:moveTo>
                  <a:pt x="687666" y="403859"/>
                </a:moveTo>
                <a:lnTo>
                  <a:pt x="659955" y="414019"/>
                </a:lnTo>
                <a:lnTo>
                  <a:pt x="664706" y="430529"/>
                </a:lnTo>
                <a:lnTo>
                  <a:pt x="668113" y="447039"/>
                </a:lnTo>
                <a:lnTo>
                  <a:pt x="670165" y="464819"/>
                </a:lnTo>
                <a:lnTo>
                  <a:pt x="670640" y="476249"/>
                </a:lnTo>
                <a:lnTo>
                  <a:pt x="670746" y="478789"/>
                </a:lnTo>
                <a:lnTo>
                  <a:pt x="670798" y="483869"/>
                </a:lnTo>
                <a:lnTo>
                  <a:pt x="670611" y="492759"/>
                </a:lnTo>
                <a:lnTo>
                  <a:pt x="669891" y="502919"/>
                </a:lnTo>
                <a:lnTo>
                  <a:pt x="668692" y="513079"/>
                </a:lnTo>
                <a:lnTo>
                  <a:pt x="667016" y="523239"/>
                </a:lnTo>
                <a:lnTo>
                  <a:pt x="695667" y="528319"/>
                </a:lnTo>
                <a:lnTo>
                  <a:pt x="697562" y="516889"/>
                </a:lnTo>
                <a:lnTo>
                  <a:pt x="698920" y="505459"/>
                </a:lnTo>
                <a:lnTo>
                  <a:pt x="699738" y="494029"/>
                </a:lnTo>
                <a:lnTo>
                  <a:pt x="699956" y="483869"/>
                </a:lnTo>
                <a:lnTo>
                  <a:pt x="699907" y="478789"/>
                </a:lnTo>
                <a:lnTo>
                  <a:pt x="699441" y="467359"/>
                </a:lnTo>
                <a:lnTo>
                  <a:pt x="699338" y="464819"/>
                </a:lnTo>
                <a:lnTo>
                  <a:pt x="699234" y="462279"/>
                </a:lnTo>
                <a:lnTo>
                  <a:pt x="696910" y="441959"/>
                </a:lnTo>
                <a:lnTo>
                  <a:pt x="693051" y="422909"/>
                </a:lnTo>
                <a:lnTo>
                  <a:pt x="687666" y="403859"/>
                </a:lnTo>
                <a:close/>
              </a:path>
              <a:path w="904240" h="845820">
                <a:moveTo>
                  <a:pt x="568756" y="453389"/>
                </a:moveTo>
                <a:lnTo>
                  <a:pt x="557406" y="454659"/>
                </a:lnTo>
                <a:lnTo>
                  <a:pt x="548138" y="461009"/>
                </a:lnTo>
                <a:lnTo>
                  <a:pt x="541889" y="471169"/>
                </a:lnTo>
                <a:lnTo>
                  <a:pt x="539597" y="482599"/>
                </a:lnTo>
                <a:lnTo>
                  <a:pt x="597928" y="482599"/>
                </a:lnTo>
                <a:lnTo>
                  <a:pt x="595636" y="471169"/>
                </a:lnTo>
                <a:lnTo>
                  <a:pt x="589386" y="461009"/>
                </a:lnTo>
                <a:lnTo>
                  <a:pt x="580113" y="454659"/>
                </a:lnTo>
                <a:lnTo>
                  <a:pt x="568756" y="453389"/>
                </a:lnTo>
                <a:close/>
              </a:path>
              <a:path w="904240" h="845820">
                <a:moveTo>
                  <a:pt x="452094" y="422909"/>
                </a:moveTo>
                <a:lnTo>
                  <a:pt x="440737" y="425449"/>
                </a:lnTo>
                <a:lnTo>
                  <a:pt x="431465" y="431799"/>
                </a:lnTo>
                <a:lnTo>
                  <a:pt x="425214" y="441959"/>
                </a:lnTo>
                <a:lnTo>
                  <a:pt x="422922" y="452119"/>
                </a:lnTo>
                <a:lnTo>
                  <a:pt x="481253" y="452119"/>
                </a:lnTo>
                <a:lnTo>
                  <a:pt x="478964" y="441959"/>
                </a:lnTo>
                <a:lnTo>
                  <a:pt x="472717" y="431799"/>
                </a:lnTo>
                <a:lnTo>
                  <a:pt x="463449" y="425449"/>
                </a:lnTo>
                <a:lnTo>
                  <a:pt x="452094" y="422909"/>
                </a:lnTo>
                <a:close/>
              </a:path>
              <a:path w="904240" h="845820">
                <a:moveTo>
                  <a:pt x="510425" y="422909"/>
                </a:moveTo>
                <a:lnTo>
                  <a:pt x="499068" y="425449"/>
                </a:lnTo>
                <a:lnTo>
                  <a:pt x="489796" y="431799"/>
                </a:lnTo>
                <a:lnTo>
                  <a:pt x="483545" y="441959"/>
                </a:lnTo>
                <a:lnTo>
                  <a:pt x="481253" y="452119"/>
                </a:lnTo>
                <a:lnTo>
                  <a:pt x="539597" y="452119"/>
                </a:lnTo>
                <a:lnTo>
                  <a:pt x="537305" y="441959"/>
                </a:lnTo>
                <a:lnTo>
                  <a:pt x="531055" y="431799"/>
                </a:lnTo>
                <a:lnTo>
                  <a:pt x="521782" y="425449"/>
                </a:lnTo>
                <a:lnTo>
                  <a:pt x="510425" y="422909"/>
                </a:lnTo>
                <a:close/>
              </a:path>
              <a:path w="904240" h="845820">
                <a:moveTo>
                  <a:pt x="306260" y="87629"/>
                </a:moveTo>
                <a:lnTo>
                  <a:pt x="260887" y="97789"/>
                </a:lnTo>
                <a:lnTo>
                  <a:pt x="223796" y="121919"/>
                </a:lnTo>
                <a:lnTo>
                  <a:pt x="198768" y="160019"/>
                </a:lnTo>
                <a:lnTo>
                  <a:pt x="189585" y="204469"/>
                </a:lnTo>
                <a:lnTo>
                  <a:pt x="189585" y="209549"/>
                </a:lnTo>
                <a:lnTo>
                  <a:pt x="189890" y="213359"/>
                </a:lnTo>
                <a:lnTo>
                  <a:pt x="192163" y="233679"/>
                </a:lnTo>
                <a:lnTo>
                  <a:pt x="174193" y="233679"/>
                </a:lnTo>
                <a:lnTo>
                  <a:pt x="151790" y="238759"/>
                </a:lnTo>
                <a:lnTo>
                  <a:pt x="133508" y="251459"/>
                </a:lnTo>
                <a:lnTo>
                  <a:pt x="121190" y="269239"/>
                </a:lnTo>
                <a:lnTo>
                  <a:pt x="116674" y="292099"/>
                </a:lnTo>
                <a:lnTo>
                  <a:pt x="121265" y="314959"/>
                </a:lnTo>
                <a:lnTo>
                  <a:pt x="133777" y="334009"/>
                </a:lnTo>
                <a:lnTo>
                  <a:pt x="152320" y="345439"/>
                </a:lnTo>
                <a:lnTo>
                  <a:pt x="175006" y="350519"/>
                </a:lnTo>
                <a:lnTo>
                  <a:pt x="333984" y="350519"/>
                </a:lnTo>
                <a:lnTo>
                  <a:pt x="333984" y="278129"/>
                </a:lnTo>
                <a:lnTo>
                  <a:pt x="338575" y="255269"/>
                </a:lnTo>
                <a:lnTo>
                  <a:pt x="351086" y="236219"/>
                </a:lnTo>
                <a:lnTo>
                  <a:pt x="369630" y="223519"/>
                </a:lnTo>
                <a:lnTo>
                  <a:pt x="392315" y="219709"/>
                </a:lnTo>
                <a:lnTo>
                  <a:pt x="460849" y="219709"/>
                </a:lnTo>
                <a:lnTo>
                  <a:pt x="445595" y="204469"/>
                </a:lnTo>
                <a:lnTo>
                  <a:pt x="218757" y="204469"/>
                </a:lnTo>
                <a:lnTo>
                  <a:pt x="225643" y="170179"/>
                </a:lnTo>
                <a:lnTo>
                  <a:pt x="244411" y="143509"/>
                </a:lnTo>
                <a:lnTo>
                  <a:pt x="272228" y="124459"/>
                </a:lnTo>
                <a:lnTo>
                  <a:pt x="306260" y="116839"/>
                </a:lnTo>
                <a:lnTo>
                  <a:pt x="403038" y="116839"/>
                </a:lnTo>
                <a:lnTo>
                  <a:pt x="407042" y="107949"/>
                </a:lnTo>
                <a:lnTo>
                  <a:pt x="372973" y="107949"/>
                </a:lnTo>
                <a:lnTo>
                  <a:pt x="359422" y="101599"/>
                </a:lnTo>
                <a:lnTo>
                  <a:pt x="346703" y="95249"/>
                </a:lnTo>
                <a:lnTo>
                  <a:pt x="333570" y="91439"/>
                </a:lnTo>
                <a:lnTo>
                  <a:pt x="320073" y="88899"/>
                </a:lnTo>
                <a:lnTo>
                  <a:pt x="306260" y="87629"/>
                </a:lnTo>
                <a:close/>
              </a:path>
              <a:path w="904240" h="845820">
                <a:moveTo>
                  <a:pt x="460849" y="219709"/>
                </a:moveTo>
                <a:lnTo>
                  <a:pt x="392315" y="219709"/>
                </a:lnTo>
                <a:lnTo>
                  <a:pt x="415001" y="223519"/>
                </a:lnTo>
                <a:lnTo>
                  <a:pt x="433544" y="236219"/>
                </a:lnTo>
                <a:lnTo>
                  <a:pt x="446056" y="255269"/>
                </a:lnTo>
                <a:lnTo>
                  <a:pt x="450646" y="278129"/>
                </a:lnTo>
                <a:lnTo>
                  <a:pt x="450646" y="350519"/>
                </a:lnTo>
                <a:lnTo>
                  <a:pt x="700011" y="350519"/>
                </a:lnTo>
                <a:lnTo>
                  <a:pt x="734043" y="344169"/>
                </a:lnTo>
                <a:lnTo>
                  <a:pt x="761860" y="325119"/>
                </a:lnTo>
                <a:lnTo>
                  <a:pt x="764419" y="321309"/>
                </a:lnTo>
                <a:lnTo>
                  <a:pt x="583336" y="321309"/>
                </a:lnTo>
                <a:lnTo>
                  <a:pt x="583336" y="292099"/>
                </a:lnTo>
                <a:lnTo>
                  <a:pt x="781648" y="292099"/>
                </a:lnTo>
                <a:lnTo>
                  <a:pt x="786239" y="269239"/>
                </a:lnTo>
                <a:lnTo>
                  <a:pt x="510425" y="269239"/>
                </a:lnTo>
                <a:lnTo>
                  <a:pt x="460849" y="219709"/>
                </a:lnTo>
                <a:close/>
              </a:path>
              <a:path w="904240" h="845820">
                <a:moveTo>
                  <a:pt x="641680" y="292099"/>
                </a:moveTo>
                <a:lnTo>
                  <a:pt x="612508" y="292099"/>
                </a:lnTo>
                <a:lnTo>
                  <a:pt x="612508" y="321309"/>
                </a:lnTo>
                <a:lnTo>
                  <a:pt x="641680" y="321309"/>
                </a:lnTo>
                <a:lnTo>
                  <a:pt x="641680" y="292099"/>
                </a:lnTo>
                <a:close/>
              </a:path>
              <a:path w="904240" h="845820">
                <a:moveTo>
                  <a:pt x="700011" y="292099"/>
                </a:moveTo>
                <a:lnTo>
                  <a:pt x="670852" y="292099"/>
                </a:lnTo>
                <a:lnTo>
                  <a:pt x="670852" y="321309"/>
                </a:lnTo>
                <a:lnTo>
                  <a:pt x="700011" y="321309"/>
                </a:lnTo>
                <a:lnTo>
                  <a:pt x="700011" y="292099"/>
                </a:lnTo>
                <a:close/>
              </a:path>
              <a:path w="904240" h="845820">
                <a:moveTo>
                  <a:pt x="781648" y="292099"/>
                </a:moveTo>
                <a:lnTo>
                  <a:pt x="729183" y="292099"/>
                </a:lnTo>
                <a:lnTo>
                  <a:pt x="729183" y="321309"/>
                </a:lnTo>
                <a:lnTo>
                  <a:pt x="764419" y="321309"/>
                </a:lnTo>
                <a:lnTo>
                  <a:pt x="780628" y="297179"/>
                </a:lnTo>
                <a:lnTo>
                  <a:pt x="781648" y="292099"/>
                </a:lnTo>
                <a:close/>
              </a:path>
              <a:path w="904240" h="845820">
                <a:moveTo>
                  <a:pt x="675284" y="106679"/>
                </a:moveTo>
                <a:lnTo>
                  <a:pt x="631367" y="106679"/>
                </a:lnTo>
                <a:lnTo>
                  <a:pt x="651992" y="126999"/>
                </a:lnTo>
                <a:lnTo>
                  <a:pt x="510425" y="269239"/>
                </a:lnTo>
                <a:lnTo>
                  <a:pt x="786239" y="269239"/>
                </a:lnTo>
                <a:lnTo>
                  <a:pt x="787514" y="262889"/>
                </a:lnTo>
                <a:lnTo>
                  <a:pt x="780628" y="228599"/>
                </a:lnTo>
                <a:lnTo>
                  <a:pt x="761860" y="200659"/>
                </a:lnTo>
                <a:lnTo>
                  <a:pt x="734043" y="182879"/>
                </a:lnTo>
                <a:lnTo>
                  <a:pt x="700011" y="175259"/>
                </a:lnTo>
                <a:lnTo>
                  <a:pt x="685431" y="175259"/>
                </a:lnTo>
                <a:lnTo>
                  <a:pt x="685431" y="161289"/>
                </a:lnTo>
                <a:lnTo>
                  <a:pt x="677239" y="110489"/>
                </a:lnTo>
                <a:lnTo>
                  <a:pt x="675284" y="106679"/>
                </a:lnTo>
                <a:close/>
              </a:path>
              <a:path w="904240" h="845820">
                <a:moveTo>
                  <a:pt x="557529" y="180339"/>
                </a:moveTo>
                <a:lnTo>
                  <a:pt x="462407" y="180339"/>
                </a:lnTo>
                <a:lnTo>
                  <a:pt x="510425" y="227329"/>
                </a:lnTo>
                <a:lnTo>
                  <a:pt x="557529" y="180339"/>
                </a:lnTo>
                <a:close/>
              </a:path>
              <a:path w="904240" h="845820">
                <a:moveTo>
                  <a:pt x="403038" y="116839"/>
                </a:moveTo>
                <a:lnTo>
                  <a:pt x="306260" y="116839"/>
                </a:lnTo>
                <a:lnTo>
                  <a:pt x="306260" y="146049"/>
                </a:lnTo>
                <a:lnTo>
                  <a:pt x="283567" y="151129"/>
                </a:lnTo>
                <a:lnTo>
                  <a:pt x="265020" y="163829"/>
                </a:lnTo>
                <a:lnTo>
                  <a:pt x="252507" y="181609"/>
                </a:lnTo>
                <a:lnTo>
                  <a:pt x="247916" y="204469"/>
                </a:lnTo>
                <a:lnTo>
                  <a:pt x="445595" y="204469"/>
                </a:lnTo>
                <a:lnTo>
                  <a:pt x="441782" y="200659"/>
                </a:lnTo>
                <a:lnTo>
                  <a:pt x="462407" y="180339"/>
                </a:lnTo>
                <a:lnTo>
                  <a:pt x="557529" y="180339"/>
                </a:lnTo>
                <a:lnTo>
                  <a:pt x="602087" y="135889"/>
                </a:lnTo>
                <a:lnTo>
                  <a:pt x="426135" y="135889"/>
                </a:lnTo>
                <a:lnTo>
                  <a:pt x="397891" y="128269"/>
                </a:lnTo>
                <a:lnTo>
                  <a:pt x="403038" y="116839"/>
                </a:lnTo>
                <a:close/>
              </a:path>
              <a:path w="904240" h="845820">
                <a:moveTo>
                  <a:pt x="614795" y="29209"/>
                </a:moveTo>
                <a:lnTo>
                  <a:pt x="525005" y="29209"/>
                </a:lnTo>
                <a:lnTo>
                  <a:pt x="525005" y="58419"/>
                </a:lnTo>
                <a:lnTo>
                  <a:pt x="491526" y="64769"/>
                </a:lnTo>
                <a:lnTo>
                  <a:pt x="462445" y="80009"/>
                </a:lnTo>
                <a:lnTo>
                  <a:pt x="439926" y="104139"/>
                </a:lnTo>
                <a:lnTo>
                  <a:pt x="426135" y="135889"/>
                </a:lnTo>
                <a:lnTo>
                  <a:pt x="602087" y="135889"/>
                </a:lnTo>
                <a:lnTo>
                  <a:pt x="631367" y="106679"/>
                </a:lnTo>
                <a:lnTo>
                  <a:pt x="675284" y="106679"/>
                </a:lnTo>
                <a:lnTo>
                  <a:pt x="657694" y="72389"/>
                </a:lnTo>
                <a:lnTo>
                  <a:pt x="576033" y="72389"/>
                </a:lnTo>
                <a:lnTo>
                  <a:pt x="569936" y="69849"/>
                </a:lnTo>
                <a:lnTo>
                  <a:pt x="563640" y="66039"/>
                </a:lnTo>
                <a:lnTo>
                  <a:pt x="557165" y="63499"/>
                </a:lnTo>
                <a:lnTo>
                  <a:pt x="550532" y="62229"/>
                </a:lnTo>
                <a:lnTo>
                  <a:pt x="557822" y="34289"/>
                </a:lnTo>
                <a:lnTo>
                  <a:pt x="622262" y="34289"/>
                </a:lnTo>
                <a:lnTo>
                  <a:pt x="619688" y="31749"/>
                </a:lnTo>
                <a:lnTo>
                  <a:pt x="614795" y="29209"/>
                </a:lnTo>
                <a:close/>
              </a:path>
              <a:path w="904240" h="845820">
                <a:moveTo>
                  <a:pt x="525005" y="0"/>
                </a:moveTo>
                <a:lnTo>
                  <a:pt x="479620" y="7619"/>
                </a:lnTo>
                <a:lnTo>
                  <a:pt x="438599" y="26669"/>
                </a:lnTo>
                <a:lnTo>
                  <a:pt x="404367" y="55879"/>
                </a:lnTo>
                <a:lnTo>
                  <a:pt x="379348" y="93979"/>
                </a:lnTo>
                <a:lnTo>
                  <a:pt x="372973" y="107949"/>
                </a:lnTo>
                <a:lnTo>
                  <a:pt x="407042" y="107949"/>
                </a:lnTo>
                <a:lnTo>
                  <a:pt x="415621" y="88899"/>
                </a:lnTo>
                <a:lnTo>
                  <a:pt x="444574" y="57149"/>
                </a:lnTo>
                <a:lnTo>
                  <a:pt x="481964" y="36829"/>
                </a:lnTo>
                <a:lnTo>
                  <a:pt x="525005" y="29209"/>
                </a:lnTo>
                <a:lnTo>
                  <a:pt x="614795" y="29209"/>
                </a:lnTo>
                <a:lnTo>
                  <a:pt x="575656" y="8889"/>
                </a:lnTo>
                <a:lnTo>
                  <a:pt x="525005" y="0"/>
                </a:lnTo>
                <a:close/>
              </a:path>
              <a:path w="904240" h="845820">
                <a:moveTo>
                  <a:pt x="622262" y="34289"/>
                </a:moveTo>
                <a:lnTo>
                  <a:pt x="557822" y="34289"/>
                </a:lnTo>
                <a:lnTo>
                  <a:pt x="574694" y="39369"/>
                </a:lnTo>
                <a:lnTo>
                  <a:pt x="582800" y="43179"/>
                </a:lnTo>
                <a:lnTo>
                  <a:pt x="590651" y="46989"/>
                </a:lnTo>
                <a:lnTo>
                  <a:pt x="576033" y="72389"/>
                </a:lnTo>
                <a:lnTo>
                  <a:pt x="657694" y="72389"/>
                </a:lnTo>
                <a:lnTo>
                  <a:pt x="654436" y="66039"/>
                </a:lnTo>
                <a:lnTo>
                  <a:pt x="622262" y="34289"/>
                </a:lnTo>
                <a:close/>
              </a:path>
            </a:pathLst>
          </a:custGeom>
          <a:solidFill>
            <a:srgbClr val="008CBB"/>
          </a:solidFill>
        </p:spPr>
        <p:txBody>
          <a:bodyPr wrap="square" lIns="0" tIns="0" rIns="0" bIns="0" rtlCol="0"/>
          <a:lstStyle/>
          <a:p>
            <a:endParaRPr/>
          </a:p>
        </p:txBody>
      </p:sp>
      <p:sp>
        <p:nvSpPr>
          <p:cNvPr id="3" name="object 3"/>
          <p:cNvSpPr/>
          <p:nvPr/>
        </p:nvSpPr>
        <p:spPr>
          <a:xfrm>
            <a:off x="6658153" y="3975836"/>
            <a:ext cx="846455" cy="846455"/>
          </a:xfrm>
          <a:custGeom>
            <a:avLst/>
            <a:gdLst/>
            <a:ahLst/>
            <a:cxnLst/>
            <a:rect l="l" t="t" r="r" b="b"/>
            <a:pathLst>
              <a:path w="846454" h="846454">
                <a:moveTo>
                  <a:pt x="202260" y="91948"/>
                </a:moveTo>
                <a:lnTo>
                  <a:pt x="199377" y="77635"/>
                </a:lnTo>
                <a:lnTo>
                  <a:pt x="196951" y="74041"/>
                </a:lnTo>
                <a:lnTo>
                  <a:pt x="191490" y="65938"/>
                </a:lnTo>
                <a:lnTo>
                  <a:pt x="179806" y="58064"/>
                </a:lnTo>
                <a:lnTo>
                  <a:pt x="165481" y="55168"/>
                </a:lnTo>
                <a:lnTo>
                  <a:pt x="162242" y="55168"/>
                </a:lnTo>
                <a:lnTo>
                  <a:pt x="159156" y="55727"/>
                </a:lnTo>
                <a:lnTo>
                  <a:pt x="156159" y="56515"/>
                </a:lnTo>
                <a:lnTo>
                  <a:pt x="156286" y="55168"/>
                </a:lnTo>
                <a:lnTo>
                  <a:pt x="152679" y="37274"/>
                </a:lnTo>
                <a:lnTo>
                  <a:pt x="142824" y="22656"/>
                </a:lnTo>
                <a:lnTo>
                  <a:pt x="128219" y="12814"/>
                </a:lnTo>
                <a:lnTo>
                  <a:pt x="110324" y="9194"/>
                </a:lnTo>
                <a:lnTo>
                  <a:pt x="92430" y="12814"/>
                </a:lnTo>
                <a:lnTo>
                  <a:pt x="77812" y="22656"/>
                </a:lnTo>
                <a:lnTo>
                  <a:pt x="67970" y="37274"/>
                </a:lnTo>
                <a:lnTo>
                  <a:pt x="64350" y="55168"/>
                </a:lnTo>
                <a:lnTo>
                  <a:pt x="64414" y="55727"/>
                </a:lnTo>
                <a:lnTo>
                  <a:pt x="64490" y="56515"/>
                </a:lnTo>
                <a:lnTo>
                  <a:pt x="64236" y="56515"/>
                </a:lnTo>
                <a:lnTo>
                  <a:pt x="57442" y="59016"/>
                </a:lnTo>
                <a:lnTo>
                  <a:pt x="51181" y="62928"/>
                </a:lnTo>
                <a:lnTo>
                  <a:pt x="45847" y="67995"/>
                </a:lnTo>
                <a:lnTo>
                  <a:pt x="41605" y="74041"/>
                </a:lnTo>
                <a:lnTo>
                  <a:pt x="40030" y="73774"/>
                </a:lnTo>
                <a:lnTo>
                  <a:pt x="38430" y="73558"/>
                </a:lnTo>
                <a:lnTo>
                  <a:pt x="36766" y="73558"/>
                </a:lnTo>
                <a:lnTo>
                  <a:pt x="26035" y="75730"/>
                </a:lnTo>
                <a:lnTo>
                  <a:pt x="17259" y="81635"/>
                </a:lnTo>
                <a:lnTo>
                  <a:pt x="11353" y="90398"/>
                </a:lnTo>
                <a:lnTo>
                  <a:pt x="9182" y="101142"/>
                </a:lnTo>
                <a:lnTo>
                  <a:pt x="11353" y="111874"/>
                </a:lnTo>
                <a:lnTo>
                  <a:pt x="17259" y="120650"/>
                </a:lnTo>
                <a:lnTo>
                  <a:pt x="26035" y="126555"/>
                </a:lnTo>
                <a:lnTo>
                  <a:pt x="36766" y="128727"/>
                </a:lnTo>
                <a:lnTo>
                  <a:pt x="165481" y="128727"/>
                </a:lnTo>
                <a:lnTo>
                  <a:pt x="179806" y="125831"/>
                </a:lnTo>
                <a:lnTo>
                  <a:pt x="191490" y="117957"/>
                </a:lnTo>
                <a:lnTo>
                  <a:pt x="199377" y="106260"/>
                </a:lnTo>
                <a:lnTo>
                  <a:pt x="202260" y="91948"/>
                </a:lnTo>
                <a:close/>
              </a:path>
              <a:path w="846454" h="846454">
                <a:moveTo>
                  <a:pt x="275628" y="474421"/>
                </a:moveTo>
                <a:lnTo>
                  <a:pt x="267614" y="457365"/>
                </a:lnTo>
                <a:lnTo>
                  <a:pt x="255993" y="442734"/>
                </a:lnTo>
                <a:lnTo>
                  <a:pt x="241363" y="431126"/>
                </a:lnTo>
                <a:lnTo>
                  <a:pt x="224307" y="423100"/>
                </a:lnTo>
                <a:lnTo>
                  <a:pt x="218490" y="440550"/>
                </a:lnTo>
                <a:lnTo>
                  <a:pt x="231686" y="446760"/>
                </a:lnTo>
                <a:lnTo>
                  <a:pt x="243001" y="455739"/>
                </a:lnTo>
                <a:lnTo>
                  <a:pt x="251980" y="467055"/>
                </a:lnTo>
                <a:lnTo>
                  <a:pt x="258178" y="480250"/>
                </a:lnTo>
                <a:lnTo>
                  <a:pt x="275628" y="474421"/>
                </a:lnTo>
                <a:close/>
              </a:path>
              <a:path w="846454" h="846454">
                <a:moveTo>
                  <a:pt x="321437" y="452780"/>
                </a:moveTo>
                <a:lnTo>
                  <a:pt x="311797" y="425945"/>
                </a:lnTo>
                <a:lnTo>
                  <a:pt x="295160" y="403580"/>
                </a:lnTo>
                <a:lnTo>
                  <a:pt x="272796" y="386956"/>
                </a:lnTo>
                <a:lnTo>
                  <a:pt x="245960" y="377304"/>
                </a:lnTo>
                <a:lnTo>
                  <a:pt x="244030" y="386956"/>
                </a:lnTo>
                <a:lnTo>
                  <a:pt x="242392" y="395351"/>
                </a:lnTo>
                <a:lnTo>
                  <a:pt x="264071" y="403136"/>
                </a:lnTo>
                <a:lnTo>
                  <a:pt x="282155" y="416585"/>
                </a:lnTo>
                <a:lnTo>
                  <a:pt x="295605" y="434682"/>
                </a:lnTo>
                <a:lnTo>
                  <a:pt x="303403" y="456399"/>
                </a:lnTo>
                <a:lnTo>
                  <a:pt x="321437" y="452780"/>
                </a:lnTo>
                <a:close/>
              </a:path>
              <a:path w="846454" h="846454">
                <a:moveTo>
                  <a:pt x="367271" y="428294"/>
                </a:moveTo>
                <a:lnTo>
                  <a:pt x="352145" y="396113"/>
                </a:lnTo>
                <a:lnTo>
                  <a:pt x="330238" y="368503"/>
                </a:lnTo>
                <a:lnTo>
                  <a:pt x="302641" y="346595"/>
                </a:lnTo>
                <a:lnTo>
                  <a:pt x="270459" y="331470"/>
                </a:lnTo>
                <a:lnTo>
                  <a:pt x="264629" y="348894"/>
                </a:lnTo>
                <a:lnTo>
                  <a:pt x="292950" y="362216"/>
                </a:lnTo>
                <a:lnTo>
                  <a:pt x="317246" y="381495"/>
                </a:lnTo>
                <a:lnTo>
                  <a:pt x="336537" y="405790"/>
                </a:lnTo>
                <a:lnTo>
                  <a:pt x="349846" y="434111"/>
                </a:lnTo>
                <a:lnTo>
                  <a:pt x="367271" y="428294"/>
                </a:lnTo>
                <a:close/>
              </a:path>
              <a:path w="846454" h="846454">
                <a:moveTo>
                  <a:pt x="551649" y="634403"/>
                </a:moveTo>
                <a:lnTo>
                  <a:pt x="533260" y="634403"/>
                </a:lnTo>
                <a:lnTo>
                  <a:pt x="533260" y="652780"/>
                </a:lnTo>
                <a:lnTo>
                  <a:pt x="551649" y="652780"/>
                </a:lnTo>
                <a:lnTo>
                  <a:pt x="551649" y="634403"/>
                </a:lnTo>
                <a:close/>
              </a:path>
              <a:path w="846454" h="846454">
                <a:moveTo>
                  <a:pt x="570039" y="450507"/>
                </a:moveTo>
                <a:lnTo>
                  <a:pt x="514870" y="450507"/>
                </a:lnTo>
                <a:lnTo>
                  <a:pt x="514870" y="606806"/>
                </a:lnTo>
                <a:lnTo>
                  <a:pt x="570039" y="606806"/>
                </a:lnTo>
                <a:lnTo>
                  <a:pt x="570039" y="450507"/>
                </a:lnTo>
                <a:close/>
              </a:path>
              <a:path w="846454" h="846454">
                <a:moveTo>
                  <a:pt x="643572" y="634403"/>
                </a:moveTo>
                <a:lnTo>
                  <a:pt x="625195" y="634403"/>
                </a:lnTo>
                <a:lnTo>
                  <a:pt x="625195" y="652780"/>
                </a:lnTo>
                <a:lnTo>
                  <a:pt x="643572" y="652780"/>
                </a:lnTo>
                <a:lnTo>
                  <a:pt x="643572" y="634403"/>
                </a:lnTo>
                <a:close/>
              </a:path>
              <a:path w="846454" h="846454">
                <a:moveTo>
                  <a:pt x="661974" y="524078"/>
                </a:moveTo>
                <a:lnTo>
                  <a:pt x="606806" y="524078"/>
                </a:lnTo>
                <a:lnTo>
                  <a:pt x="606806" y="606806"/>
                </a:lnTo>
                <a:lnTo>
                  <a:pt x="661974" y="606806"/>
                </a:lnTo>
                <a:lnTo>
                  <a:pt x="661974" y="524078"/>
                </a:lnTo>
                <a:close/>
              </a:path>
              <a:path w="846454" h="846454">
                <a:moveTo>
                  <a:pt x="671169" y="340169"/>
                </a:moveTo>
                <a:lnTo>
                  <a:pt x="597611" y="340169"/>
                </a:lnTo>
                <a:lnTo>
                  <a:pt x="597611" y="376948"/>
                </a:lnTo>
                <a:lnTo>
                  <a:pt x="671169" y="376948"/>
                </a:lnTo>
                <a:lnTo>
                  <a:pt x="671169" y="340169"/>
                </a:lnTo>
                <a:close/>
              </a:path>
              <a:path w="846454" h="846454">
                <a:moveTo>
                  <a:pt x="735520" y="634403"/>
                </a:moveTo>
                <a:lnTo>
                  <a:pt x="717130" y="634403"/>
                </a:lnTo>
                <a:lnTo>
                  <a:pt x="717130" y="652780"/>
                </a:lnTo>
                <a:lnTo>
                  <a:pt x="735520" y="652780"/>
                </a:lnTo>
                <a:lnTo>
                  <a:pt x="735520" y="634403"/>
                </a:lnTo>
                <a:close/>
              </a:path>
              <a:path w="846454" h="846454">
                <a:moveTo>
                  <a:pt x="744702" y="137922"/>
                </a:moveTo>
                <a:lnTo>
                  <a:pt x="713613" y="137922"/>
                </a:lnTo>
                <a:lnTo>
                  <a:pt x="709663" y="130022"/>
                </a:lnTo>
                <a:lnTo>
                  <a:pt x="696239" y="103174"/>
                </a:lnTo>
                <a:lnTo>
                  <a:pt x="693318" y="101320"/>
                </a:lnTo>
                <a:lnTo>
                  <a:pt x="702284" y="101320"/>
                </a:lnTo>
                <a:lnTo>
                  <a:pt x="686308" y="101142"/>
                </a:lnTo>
                <a:lnTo>
                  <a:pt x="685990" y="101320"/>
                </a:lnTo>
                <a:lnTo>
                  <a:pt x="683158" y="102882"/>
                </a:lnTo>
                <a:lnTo>
                  <a:pt x="642277" y="176453"/>
                </a:lnTo>
                <a:lnTo>
                  <a:pt x="601637" y="124193"/>
                </a:lnTo>
                <a:lnTo>
                  <a:pt x="584847" y="102603"/>
                </a:lnTo>
                <a:lnTo>
                  <a:pt x="582422" y="101320"/>
                </a:lnTo>
                <a:lnTo>
                  <a:pt x="577545" y="101015"/>
                </a:lnTo>
                <a:lnTo>
                  <a:pt x="577049" y="101015"/>
                </a:lnTo>
                <a:lnTo>
                  <a:pt x="574573" y="101968"/>
                </a:lnTo>
                <a:lnTo>
                  <a:pt x="517537" y="159004"/>
                </a:lnTo>
                <a:lnTo>
                  <a:pt x="530529" y="171996"/>
                </a:lnTo>
                <a:lnTo>
                  <a:pt x="578358" y="124193"/>
                </a:lnTo>
                <a:lnTo>
                  <a:pt x="638073" y="200964"/>
                </a:lnTo>
                <a:lnTo>
                  <a:pt x="640740" y="202272"/>
                </a:lnTo>
                <a:lnTo>
                  <a:pt x="643940" y="202272"/>
                </a:lnTo>
                <a:lnTo>
                  <a:pt x="647357" y="202018"/>
                </a:lnTo>
                <a:lnTo>
                  <a:pt x="650113" y="200240"/>
                </a:lnTo>
                <a:lnTo>
                  <a:pt x="663321" y="176453"/>
                </a:lnTo>
                <a:lnTo>
                  <a:pt x="689114" y="130022"/>
                </a:lnTo>
                <a:lnTo>
                  <a:pt x="701268" y="154330"/>
                </a:lnTo>
                <a:lnTo>
                  <a:pt x="704443" y="156298"/>
                </a:lnTo>
                <a:lnTo>
                  <a:pt x="744702" y="156298"/>
                </a:lnTo>
                <a:lnTo>
                  <a:pt x="744702" y="137922"/>
                </a:lnTo>
                <a:close/>
              </a:path>
              <a:path w="846454" h="846454">
                <a:moveTo>
                  <a:pt x="753910" y="478104"/>
                </a:moveTo>
                <a:lnTo>
                  <a:pt x="698741" y="478104"/>
                </a:lnTo>
                <a:lnTo>
                  <a:pt x="698741" y="606806"/>
                </a:lnTo>
                <a:lnTo>
                  <a:pt x="753910" y="606806"/>
                </a:lnTo>
                <a:lnTo>
                  <a:pt x="753910" y="478104"/>
                </a:lnTo>
                <a:close/>
              </a:path>
              <a:path w="846454" h="846454">
                <a:moveTo>
                  <a:pt x="799871" y="399453"/>
                </a:moveTo>
                <a:lnTo>
                  <a:pt x="795769" y="395351"/>
                </a:lnTo>
                <a:lnTo>
                  <a:pt x="781481" y="395351"/>
                </a:lnTo>
                <a:lnTo>
                  <a:pt x="781481" y="413740"/>
                </a:lnTo>
                <a:lnTo>
                  <a:pt x="781481" y="671169"/>
                </a:lnTo>
                <a:lnTo>
                  <a:pt x="487273" y="671169"/>
                </a:lnTo>
                <a:lnTo>
                  <a:pt x="487273" y="413740"/>
                </a:lnTo>
                <a:lnTo>
                  <a:pt x="781481" y="413740"/>
                </a:lnTo>
                <a:lnTo>
                  <a:pt x="781481" y="395351"/>
                </a:lnTo>
                <a:lnTo>
                  <a:pt x="472998" y="395351"/>
                </a:lnTo>
                <a:lnTo>
                  <a:pt x="468884" y="399453"/>
                </a:lnTo>
                <a:lnTo>
                  <a:pt x="468884" y="685444"/>
                </a:lnTo>
                <a:lnTo>
                  <a:pt x="472998" y="689559"/>
                </a:lnTo>
                <a:lnTo>
                  <a:pt x="795769" y="689559"/>
                </a:lnTo>
                <a:lnTo>
                  <a:pt x="799871" y="685444"/>
                </a:lnTo>
                <a:lnTo>
                  <a:pt x="799871" y="671169"/>
                </a:lnTo>
                <a:lnTo>
                  <a:pt x="799871" y="413740"/>
                </a:lnTo>
                <a:lnTo>
                  <a:pt x="799871" y="399453"/>
                </a:lnTo>
                <a:close/>
              </a:path>
              <a:path w="846454" h="846454">
                <a:moveTo>
                  <a:pt x="818261" y="36334"/>
                </a:moveTo>
                <a:lnTo>
                  <a:pt x="815403" y="22186"/>
                </a:lnTo>
                <a:lnTo>
                  <a:pt x="807618" y="10642"/>
                </a:lnTo>
                <a:lnTo>
                  <a:pt x="796074" y="2857"/>
                </a:lnTo>
                <a:lnTo>
                  <a:pt x="781939" y="0"/>
                </a:lnTo>
                <a:lnTo>
                  <a:pt x="781481" y="0"/>
                </a:lnTo>
                <a:lnTo>
                  <a:pt x="781481" y="36779"/>
                </a:lnTo>
                <a:lnTo>
                  <a:pt x="781481" y="248246"/>
                </a:lnTo>
                <a:lnTo>
                  <a:pt x="671156" y="248246"/>
                </a:lnTo>
                <a:lnTo>
                  <a:pt x="671156" y="275831"/>
                </a:lnTo>
                <a:lnTo>
                  <a:pt x="671156" y="294208"/>
                </a:lnTo>
                <a:lnTo>
                  <a:pt x="597598" y="294208"/>
                </a:lnTo>
                <a:lnTo>
                  <a:pt x="597598" y="285470"/>
                </a:lnTo>
                <a:lnTo>
                  <a:pt x="597598" y="275831"/>
                </a:lnTo>
                <a:lnTo>
                  <a:pt x="671156" y="275831"/>
                </a:lnTo>
                <a:lnTo>
                  <a:pt x="671156" y="248246"/>
                </a:lnTo>
                <a:lnTo>
                  <a:pt x="487273" y="248246"/>
                </a:lnTo>
                <a:lnTo>
                  <a:pt x="487273" y="36779"/>
                </a:lnTo>
                <a:lnTo>
                  <a:pt x="781481" y="36779"/>
                </a:lnTo>
                <a:lnTo>
                  <a:pt x="781481" y="0"/>
                </a:lnTo>
                <a:lnTo>
                  <a:pt x="486829" y="0"/>
                </a:lnTo>
                <a:lnTo>
                  <a:pt x="472694" y="2857"/>
                </a:lnTo>
                <a:lnTo>
                  <a:pt x="461137" y="10642"/>
                </a:lnTo>
                <a:lnTo>
                  <a:pt x="453351" y="22186"/>
                </a:lnTo>
                <a:lnTo>
                  <a:pt x="450494" y="36334"/>
                </a:lnTo>
                <a:lnTo>
                  <a:pt x="450494" y="275831"/>
                </a:lnTo>
                <a:lnTo>
                  <a:pt x="402844" y="275831"/>
                </a:lnTo>
                <a:lnTo>
                  <a:pt x="398881" y="268452"/>
                </a:lnTo>
                <a:lnTo>
                  <a:pt x="392963" y="262623"/>
                </a:lnTo>
                <a:lnTo>
                  <a:pt x="385521" y="258813"/>
                </a:lnTo>
                <a:lnTo>
                  <a:pt x="376948" y="257441"/>
                </a:lnTo>
                <a:lnTo>
                  <a:pt x="366204" y="259613"/>
                </a:lnTo>
                <a:lnTo>
                  <a:pt x="357441" y="265518"/>
                </a:lnTo>
                <a:lnTo>
                  <a:pt x="351536" y="274281"/>
                </a:lnTo>
                <a:lnTo>
                  <a:pt x="349364" y="285026"/>
                </a:lnTo>
                <a:lnTo>
                  <a:pt x="351536" y="295757"/>
                </a:lnTo>
                <a:lnTo>
                  <a:pt x="357441" y="304520"/>
                </a:lnTo>
                <a:lnTo>
                  <a:pt x="366204" y="310426"/>
                </a:lnTo>
                <a:lnTo>
                  <a:pt x="376948" y="312597"/>
                </a:lnTo>
                <a:lnTo>
                  <a:pt x="385521" y="311226"/>
                </a:lnTo>
                <a:lnTo>
                  <a:pt x="392963" y="307416"/>
                </a:lnTo>
                <a:lnTo>
                  <a:pt x="398881" y="301586"/>
                </a:lnTo>
                <a:lnTo>
                  <a:pt x="402844" y="294208"/>
                </a:lnTo>
                <a:lnTo>
                  <a:pt x="450494" y="294208"/>
                </a:lnTo>
                <a:lnTo>
                  <a:pt x="450494" y="285470"/>
                </a:lnTo>
                <a:lnTo>
                  <a:pt x="453351" y="299605"/>
                </a:lnTo>
                <a:lnTo>
                  <a:pt x="460654" y="310426"/>
                </a:lnTo>
                <a:lnTo>
                  <a:pt x="461238" y="311226"/>
                </a:lnTo>
                <a:lnTo>
                  <a:pt x="472694" y="318935"/>
                </a:lnTo>
                <a:lnTo>
                  <a:pt x="486829" y="321792"/>
                </a:lnTo>
                <a:lnTo>
                  <a:pt x="781939" y="321792"/>
                </a:lnTo>
                <a:lnTo>
                  <a:pt x="815403" y="299605"/>
                </a:lnTo>
                <a:lnTo>
                  <a:pt x="818261" y="285470"/>
                </a:lnTo>
                <a:lnTo>
                  <a:pt x="818261" y="248246"/>
                </a:lnTo>
                <a:lnTo>
                  <a:pt x="818261" y="36779"/>
                </a:lnTo>
                <a:lnTo>
                  <a:pt x="818261" y="36334"/>
                </a:lnTo>
                <a:close/>
              </a:path>
              <a:path w="846454" h="846454">
                <a:moveTo>
                  <a:pt x="845845" y="717143"/>
                </a:moveTo>
                <a:lnTo>
                  <a:pt x="809066" y="717143"/>
                </a:lnTo>
                <a:lnTo>
                  <a:pt x="809066" y="781494"/>
                </a:lnTo>
                <a:lnTo>
                  <a:pt x="809066" y="799884"/>
                </a:lnTo>
                <a:lnTo>
                  <a:pt x="772287" y="799884"/>
                </a:lnTo>
                <a:lnTo>
                  <a:pt x="772287" y="790689"/>
                </a:lnTo>
                <a:lnTo>
                  <a:pt x="772287" y="781494"/>
                </a:lnTo>
                <a:lnTo>
                  <a:pt x="809066" y="781494"/>
                </a:lnTo>
                <a:lnTo>
                  <a:pt x="809066" y="717143"/>
                </a:lnTo>
                <a:lnTo>
                  <a:pt x="652767" y="717143"/>
                </a:lnTo>
                <a:lnTo>
                  <a:pt x="652767" y="753910"/>
                </a:lnTo>
                <a:lnTo>
                  <a:pt x="652767" y="772299"/>
                </a:lnTo>
                <a:lnTo>
                  <a:pt x="606793" y="772299"/>
                </a:lnTo>
                <a:lnTo>
                  <a:pt x="606793" y="753910"/>
                </a:lnTo>
                <a:lnTo>
                  <a:pt x="652767" y="753910"/>
                </a:lnTo>
                <a:lnTo>
                  <a:pt x="652767" y="717143"/>
                </a:lnTo>
                <a:lnTo>
                  <a:pt x="459689" y="717143"/>
                </a:lnTo>
                <a:lnTo>
                  <a:pt x="422922" y="698754"/>
                </a:lnTo>
                <a:lnTo>
                  <a:pt x="386143" y="694156"/>
                </a:lnTo>
                <a:lnTo>
                  <a:pt x="386143" y="790689"/>
                </a:lnTo>
                <a:lnTo>
                  <a:pt x="386143" y="809078"/>
                </a:lnTo>
                <a:lnTo>
                  <a:pt x="349364" y="809078"/>
                </a:lnTo>
                <a:lnTo>
                  <a:pt x="349364" y="790689"/>
                </a:lnTo>
                <a:lnTo>
                  <a:pt x="386143" y="790689"/>
                </a:lnTo>
                <a:lnTo>
                  <a:pt x="386143" y="694156"/>
                </a:lnTo>
                <a:lnTo>
                  <a:pt x="376948" y="693000"/>
                </a:lnTo>
                <a:lnTo>
                  <a:pt x="376948" y="690702"/>
                </a:lnTo>
                <a:lnTo>
                  <a:pt x="376948" y="661339"/>
                </a:lnTo>
                <a:lnTo>
                  <a:pt x="422732" y="637235"/>
                </a:lnTo>
                <a:lnTo>
                  <a:pt x="441312" y="588416"/>
                </a:lnTo>
                <a:lnTo>
                  <a:pt x="414731" y="593369"/>
                </a:lnTo>
                <a:lnTo>
                  <a:pt x="392493" y="606996"/>
                </a:lnTo>
                <a:lnTo>
                  <a:pt x="376428" y="627418"/>
                </a:lnTo>
                <a:lnTo>
                  <a:pt x="368388" y="652780"/>
                </a:lnTo>
                <a:lnTo>
                  <a:pt x="367118" y="652780"/>
                </a:lnTo>
                <a:lnTo>
                  <a:pt x="359092" y="627418"/>
                </a:lnTo>
                <a:lnTo>
                  <a:pt x="343027" y="606996"/>
                </a:lnTo>
                <a:lnTo>
                  <a:pt x="320776" y="593369"/>
                </a:lnTo>
                <a:lnTo>
                  <a:pt x="294208" y="588416"/>
                </a:lnTo>
                <a:lnTo>
                  <a:pt x="299161" y="614997"/>
                </a:lnTo>
                <a:lnTo>
                  <a:pt x="312788" y="637235"/>
                </a:lnTo>
                <a:lnTo>
                  <a:pt x="333209" y="653300"/>
                </a:lnTo>
                <a:lnTo>
                  <a:pt x="358559" y="661339"/>
                </a:lnTo>
                <a:lnTo>
                  <a:pt x="358559" y="690702"/>
                </a:lnTo>
                <a:lnTo>
                  <a:pt x="349364" y="689559"/>
                </a:lnTo>
                <a:lnTo>
                  <a:pt x="303390" y="707948"/>
                </a:lnTo>
                <a:lnTo>
                  <a:pt x="275818" y="707948"/>
                </a:lnTo>
                <a:lnTo>
                  <a:pt x="248234" y="717143"/>
                </a:lnTo>
                <a:lnTo>
                  <a:pt x="229844" y="717143"/>
                </a:lnTo>
                <a:lnTo>
                  <a:pt x="229844" y="772299"/>
                </a:lnTo>
                <a:lnTo>
                  <a:pt x="219100" y="772299"/>
                </a:lnTo>
                <a:lnTo>
                  <a:pt x="219100" y="790689"/>
                </a:lnTo>
                <a:lnTo>
                  <a:pt x="219100" y="809078"/>
                </a:lnTo>
                <a:lnTo>
                  <a:pt x="200710" y="809078"/>
                </a:lnTo>
                <a:lnTo>
                  <a:pt x="200710" y="790689"/>
                </a:lnTo>
                <a:lnTo>
                  <a:pt x="219100" y="790689"/>
                </a:lnTo>
                <a:lnTo>
                  <a:pt x="219100" y="772299"/>
                </a:lnTo>
                <a:lnTo>
                  <a:pt x="219100" y="660158"/>
                </a:lnTo>
                <a:lnTo>
                  <a:pt x="218567" y="658380"/>
                </a:lnTo>
                <a:lnTo>
                  <a:pt x="214833" y="652780"/>
                </a:lnTo>
                <a:lnTo>
                  <a:pt x="202260" y="633920"/>
                </a:lnTo>
                <a:lnTo>
                  <a:pt x="202260" y="664756"/>
                </a:lnTo>
                <a:lnTo>
                  <a:pt x="202260" y="772299"/>
                </a:lnTo>
                <a:lnTo>
                  <a:pt x="193065" y="772299"/>
                </a:lnTo>
                <a:lnTo>
                  <a:pt x="193065" y="717143"/>
                </a:lnTo>
                <a:lnTo>
                  <a:pt x="165481" y="717143"/>
                </a:lnTo>
                <a:lnTo>
                  <a:pt x="165481" y="772299"/>
                </a:lnTo>
                <a:lnTo>
                  <a:pt x="156286" y="772299"/>
                </a:lnTo>
                <a:lnTo>
                  <a:pt x="156286" y="790689"/>
                </a:lnTo>
                <a:lnTo>
                  <a:pt x="156286" y="809078"/>
                </a:lnTo>
                <a:lnTo>
                  <a:pt x="137896" y="809078"/>
                </a:lnTo>
                <a:lnTo>
                  <a:pt x="137896" y="790689"/>
                </a:lnTo>
                <a:lnTo>
                  <a:pt x="156286" y="790689"/>
                </a:lnTo>
                <a:lnTo>
                  <a:pt x="156286" y="772299"/>
                </a:lnTo>
                <a:lnTo>
                  <a:pt x="156286" y="652780"/>
                </a:lnTo>
                <a:lnTo>
                  <a:pt x="193548" y="652780"/>
                </a:lnTo>
                <a:lnTo>
                  <a:pt x="202260" y="664756"/>
                </a:lnTo>
                <a:lnTo>
                  <a:pt x="202260" y="633920"/>
                </a:lnTo>
                <a:lnTo>
                  <a:pt x="202260" y="570039"/>
                </a:lnTo>
                <a:lnTo>
                  <a:pt x="202260" y="560844"/>
                </a:lnTo>
                <a:lnTo>
                  <a:pt x="200406" y="551649"/>
                </a:lnTo>
                <a:lnTo>
                  <a:pt x="197929" y="539369"/>
                </a:lnTo>
                <a:lnTo>
                  <a:pt x="186105" y="521830"/>
                </a:lnTo>
                <a:lnTo>
                  <a:pt x="168579" y="510006"/>
                </a:lnTo>
                <a:lnTo>
                  <a:pt x="156298" y="507530"/>
                </a:lnTo>
                <a:lnTo>
                  <a:pt x="156298" y="551649"/>
                </a:lnTo>
                <a:lnTo>
                  <a:pt x="156298" y="570039"/>
                </a:lnTo>
                <a:lnTo>
                  <a:pt x="137909" y="570039"/>
                </a:lnTo>
                <a:lnTo>
                  <a:pt x="137909" y="652780"/>
                </a:lnTo>
                <a:lnTo>
                  <a:pt x="137909" y="772299"/>
                </a:lnTo>
                <a:lnTo>
                  <a:pt x="128714" y="772299"/>
                </a:lnTo>
                <a:lnTo>
                  <a:pt x="128714" y="717143"/>
                </a:lnTo>
                <a:lnTo>
                  <a:pt x="101130" y="717143"/>
                </a:lnTo>
                <a:lnTo>
                  <a:pt x="101130" y="772299"/>
                </a:lnTo>
                <a:lnTo>
                  <a:pt x="91935" y="772299"/>
                </a:lnTo>
                <a:lnTo>
                  <a:pt x="91935" y="790689"/>
                </a:lnTo>
                <a:lnTo>
                  <a:pt x="91935" y="809078"/>
                </a:lnTo>
                <a:lnTo>
                  <a:pt x="73545" y="809078"/>
                </a:lnTo>
                <a:lnTo>
                  <a:pt x="73545" y="790689"/>
                </a:lnTo>
                <a:lnTo>
                  <a:pt x="91935" y="790689"/>
                </a:lnTo>
                <a:lnTo>
                  <a:pt x="91935" y="772299"/>
                </a:lnTo>
                <a:lnTo>
                  <a:pt x="91935" y="661974"/>
                </a:lnTo>
                <a:lnTo>
                  <a:pt x="99453" y="652780"/>
                </a:lnTo>
                <a:lnTo>
                  <a:pt x="137909" y="652780"/>
                </a:lnTo>
                <a:lnTo>
                  <a:pt x="137909" y="570039"/>
                </a:lnTo>
                <a:lnTo>
                  <a:pt x="137909" y="551649"/>
                </a:lnTo>
                <a:lnTo>
                  <a:pt x="156298" y="551649"/>
                </a:lnTo>
                <a:lnTo>
                  <a:pt x="156298" y="507530"/>
                </a:lnTo>
                <a:lnTo>
                  <a:pt x="108089" y="521830"/>
                </a:lnTo>
                <a:lnTo>
                  <a:pt x="91935" y="560844"/>
                </a:lnTo>
                <a:lnTo>
                  <a:pt x="91935" y="633920"/>
                </a:lnTo>
                <a:lnTo>
                  <a:pt x="75628" y="658380"/>
                </a:lnTo>
                <a:lnTo>
                  <a:pt x="75095" y="660158"/>
                </a:lnTo>
                <a:lnTo>
                  <a:pt x="75095" y="772299"/>
                </a:lnTo>
                <a:lnTo>
                  <a:pt x="64350" y="772299"/>
                </a:lnTo>
                <a:lnTo>
                  <a:pt x="64350" y="717143"/>
                </a:lnTo>
                <a:lnTo>
                  <a:pt x="45961" y="717143"/>
                </a:lnTo>
                <a:lnTo>
                  <a:pt x="0" y="698754"/>
                </a:lnTo>
                <a:lnTo>
                  <a:pt x="0" y="845858"/>
                </a:lnTo>
                <a:lnTo>
                  <a:pt x="845845" y="845858"/>
                </a:lnTo>
                <a:lnTo>
                  <a:pt x="845845" y="809078"/>
                </a:lnTo>
                <a:lnTo>
                  <a:pt x="845845" y="799884"/>
                </a:lnTo>
                <a:lnTo>
                  <a:pt x="845845" y="781494"/>
                </a:lnTo>
                <a:lnTo>
                  <a:pt x="845845" y="772299"/>
                </a:lnTo>
                <a:lnTo>
                  <a:pt x="845845" y="753910"/>
                </a:lnTo>
                <a:lnTo>
                  <a:pt x="845845" y="717143"/>
                </a:lnTo>
                <a:close/>
              </a:path>
            </a:pathLst>
          </a:custGeom>
          <a:solidFill>
            <a:srgbClr val="008CBB"/>
          </a:solidFill>
        </p:spPr>
        <p:txBody>
          <a:bodyPr wrap="square" lIns="0" tIns="0" rIns="0" bIns="0" rtlCol="0"/>
          <a:lstStyle/>
          <a:p>
            <a:endParaRPr/>
          </a:p>
        </p:txBody>
      </p:sp>
      <p:sp>
        <p:nvSpPr>
          <p:cNvPr id="4" name="object 4"/>
          <p:cNvSpPr/>
          <p:nvPr/>
        </p:nvSpPr>
        <p:spPr>
          <a:xfrm>
            <a:off x="918636" y="3975860"/>
            <a:ext cx="846455" cy="845819"/>
          </a:xfrm>
          <a:custGeom>
            <a:avLst/>
            <a:gdLst/>
            <a:ahLst/>
            <a:cxnLst/>
            <a:rect l="l" t="t" r="r" b="b"/>
            <a:pathLst>
              <a:path w="846455" h="845820">
                <a:moveTo>
                  <a:pt x="631075" y="0"/>
                </a:moveTo>
                <a:lnTo>
                  <a:pt x="233197" y="0"/>
                </a:lnTo>
                <a:lnTo>
                  <a:pt x="219544" y="2539"/>
                </a:lnTo>
                <a:lnTo>
                  <a:pt x="183959" y="21589"/>
                </a:lnTo>
                <a:lnTo>
                  <a:pt x="20154" y="185419"/>
                </a:lnTo>
                <a:lnTo>
                  <a:pt x="1298" y="220979"/>
                </a:lnTo>
                <a:lnTo>
                  <a:pt x="0" y="234949"/>
                </a:lnTo>
                <a:lnTo>
                  <a:pt x="0" y="777240"/>
                </a:lnTo>
                <a:lnTo>
                  <a:pt x="5470" y="803910"/>
                </a:lnTo>
                <a:lnTo>
                  <a:pt x="20340" y="825500"/>
                </a:lnTo>
                <a:lnTo>
                  <a:pt x="42385" y="840739"/>
                </a:lnTo>
                <a:lnTo>
                  <a:pt x="69380" y="845819"/>
                </a:lnTo>
                <a:lnTo>
                  <a:pt x="493318" y="845819"/>
                </a:lnTo>
                <a:lnTo>
                  <a:pt x="496557" y="844550"/>
                </a:lnTo>
                <a:lnTo>
                  <a:pt x="500087" y="838200"/>
                </a:lnTo>
                <a:lnTo>
                  <a:pt x="500113" y="834389"/>
                </a:lnTo>
                <a:lnTo>
                  <a:pt x="498373" y="831850"/>
                </a:lnTo>
                <a:lnTo>
                  <a:pt x="494328" y="822960"/>
                </a:lnTo>
                <a:lnTo>
                  <a:pt x="491396" y="815339"/>
                </a:lnTo>
                <a:lnTo>
                  <a:pt x="489609" y="806449"/>
                </a:lnTo>
                <a:lnTo>
                  <a:pt x="489000" y="796290"/>
                </a:lnTo>
                <a:lnTo>
                  <a:pt x="489000" y="754379"/>
                </a:lnTo>
                <a:lnTo>
                  <a:pt x="99110" y="754379"/>
                </a:lnTo>
                <a:lnTo>
                  <a:pt x="83678" y="750569"/>
                </a:lnTo>
                <a:lnTo>
                  <a:pt x="71075" y="742949"/>
                </a:lnTo>
                <a:lnTo>
                  <a:pt x="62577" y="730249"/>
                </a:lnTo>
                <a:lnTo>
                  <a:pt x="59461" y="713740"/>
                </a:lnTo>
                <a:lnTo>
                  <a:pt x="59461" y="688340"/>
                </a:lnTo>
                <a:lnTo>
                  <a:pt x="62577" y="671829"/>
                </a:lnTo>
                <a:lnTo>
                  <a:pt x="71075" y="660399"/>
                </a:lnTo>
                <a:lnTo>
                  <a:pt x="83678" y="651510"/>
                </a:lnTo>
                <a:lnTo>
                  <a:pt x="99110" y="647699"/>
                </a:lnTo>
                <a:lnTo>
                  <a:pt x="489000" y="647699"/>
                </a:lnTo>
                <a:lnTo>
                  <a:pt x="489000" y="585469"/>
                </a:lnTo>
                <a:lnTo>
                  <a:pt x="490744" y="568960"/>
                </a:lnTo>
                <a:lnTo>
                  <a:pt x="90335" y="568960"/>
                </a:lnTo>
                <a:lnTo>
                  <a:pt x="85902" y="563879"/>
                </a:lnTo>
                <a:lnTo>
                  <a:pt x="85902" y="467359"/>
                </a:lnTo>
                <a:lnTo>
                  <a:pt x="90335" y="463549"/>
                </a:lnTo>
                <a:lnTo>
                  <a:pt x="527712" y="463549"/>
                </a:lnTo>
                <a:lnTo>
                  <a:pt x="542385" y="426719"/>
                </a:lnTo>
                <a:lnTo>
                  <a:pt x="570403" y="392429"/>
                </a:lnTo>
                <a:lnTo>
                  <a:pt x="583546" y="383539"/>
                </a:lnTo>
                <a:lnTo>
                  <a:pt x="99110" y="383539"/>
                </a:lnTo>
                <a:lnTo>
                  <a:pt x="83678" y="380999"/>
                </a:lnTo>
                <a:lnTo>
                  <a:pt x="71075" y="372109"/>
                </a:lnTo>
                <a:lnTo>
                  <a:pt x="62577" y="359409"/>
                </a:lnTo>
                <a:lnTo>
                  <a:pt x="59461" y="344169"/>
                </a:lnTo>
                <a:lnTo>
                  <a:pt x="59461" y="317499"/>
                </a:lnTo>
                <a:lnTo>
                  <a:pt x="62577" y="302259"/>
                </a:lnTo>
                <a:lnTo>
                  <a:pt x="71075" y="289559"/>
                </a:lnTo>
                <a:lnTo>
                  <a:pt x="83678" y="280669"/>
                </a:lnTo>
                <a:lnTo>
                  <a:pt x="99110" y="278129"/>
                </a:lnTo>
                <a:lnTo>
                  <a:pt x="700436" y="278129"/>
                </a:lnTo>
                <a:lnTo>
                  <a:pt x="700443" y="199389"/>
                </a:lnTo>
                <a:lnTo>
                  <a:pt x="35344" y="199389"/>
                </a:lnTo>
                <a:lnTo>
                  <a:pt x="198043" y="35559"/>
                </a:lnTo>
                <a:lnTo>
                  <a:pt x="198234" y="34289"/>
                </a:lnTo>
                <a:lnTo>
                  <a:pt x="689202" y="34289"/>
                </a:lnTo>
                <a:lnTo>
                  <a:pt x="680115" y="20319"/>
                </a:lnTo>
                <a:lnTo>
                  <a:pt x="658070" y="6350"/>
                </a:lnTo>
                <a:lnTo>
                  <a:pt x="631075" y="0"/>
                </a:lnTo>
                <a:close/>
              </a:path>
              <a:path w="846455" h="845820">
                <a:moveTo>
                  <a:pt x="676340" y="370839"/>
                </a:moveTo>
                <a:lnTo>
                  <a:pt x="611540" y="387349"/>
                </a:lnTo>
                <a:lnTo>
                  <a:pt x="561262" y="433069"/>
                </a:lnTo>
                <a:lnTo>
                  <a:pt x="546040" y="468629"/>
                </a:lnTo>
                <a:lnTo>
                  <a:pt x="539813" y="510539"/>
                </a:lnTo>
                <a:lnTo>
                  <a:pt x="539750" y="539749"/>
                </a:lnTo>
                <a:lnTo>
                  <a:pt x="527040" y="547369"/>
                </a:lnTo>
                <a:lnTo>
                  <a:pt x="517291" y="557529"/>
                </a:lnTo>
                <a:lnTo>
                  <a:pt x="511041" y="570229"/>
                </a:lnTo>
                <a:lnTo>
                  <a:pt x="508825" y="585469"/>
                </a:lnTo>
                <a:lnTo>
                  <a:pt x="508825" y="796290"/>
                </a:lnTo>
                <a:lnTo>
                  <a:pt x="512732" y="816610"/>
                </a:lnTo>
                <a:lnTo>
                  <a:pt x="523354" y="831850"/>
                </a:lnTo>
                <a:lnTo>
                  <a:pt x="539100" y="842010"/>
                </a:lnTo>
                <a:lnTo>
                  <a:pt x="558380" y="845819"/>
                </a:lnTo>
                <a:lnTo>
                  <a:pt x="796277" y="845819"/>
                </a:lnTo>
                <a:lnTo>
                  <a:pt x="815557" y="842010"/>
                </a:lnTo>
                <a:lnTo>
                  <a:pt x="831303" y="831850"/>
                </a:lnTo>
                <a:lnTo>
                  <a:pt x="841925" y="816610"/>
                </a:lnTo>
                <a:lnTo>
                  <a:pt x="845832" y="796290"/>
                </a:lnTo>
                <a:lnTo>
                  <a:pt x="845832" y="767079"/>
                </a:lnTo>
                <a:lnTo>
                  <a:pt x="650709" y="767079"/>
                </a:lnTo>
                <a:lnTo>
                  <a:pt x="645083" y="764540"/>
                </a:lnTo>
                <a:lnTo>
                  <a:pt x="637552" y="755649"/>
                </a:lnTo>
                <a:lnTo>
                  <a:pt x="636041" y="749299"/>
                </a:lnTo>
                <a:lnTo>
                  <a:pt x="650684" y="675640"/>
                </a:lnTo>
                <a:lnTo>
                  <a:pt x="651548" y="670560"/>
                </a:lnTo>
                <a:lnTo>
                  <a:pt x="650735" y="665479"/>
                </a:lnTo>
                <a:lnTo>
                  <a:pt x="648373" y="661669"/>
                </a:lnTo>
                <a:lnTo>
                  <a:pt x="643776" y="643890"/>
                </a:lnTo>
                <a:lnTo>
                  <a:pt x="648187" y="627379"/>
                </a:lnTo>
                <a:lnTo>
                  <a:pt x="659929" y="614679"/>
                </a:lnTo>
                <a:lnTo>
                  <a:pt x="677329" y="609599"/>
                </a:lnTo>
                <a:lnTo>
                  <a:pt x="845832" y="609599"/>
                </a:lnTo>
                <a:lnTo>
                  <a:pt x="845832" y="585469"/>
                </a:lnTo>
                <a:lnTo>
                  <a:pt x="843617" y="570229"/>
                </a:lnTo>
                <a:lnTo>
                  <a:pt x="837366" y="557529"/>
                </a:lnTo>
                <a:lnTo>
                  <a:pt x="827617" y="547369"/>
                </a:lnTo>
                <a:lnTo>
                  <a:pt x="814908" y="539749"/>
                </a:lnTo>
                <a:lnTo>
                  <a:pt x="814897" y="535940"/>
                </a:lnTo>
                <a:lnTo>
                  <a:pt x="612432" y="535940"/>
                </a:lnTo>
                <a:lnTo>
                  <a:pt x="612495" y="511809"/>
                </a:lnTo>
                <a:lnTo>
                  <a:pt x="622265" y="473709"/>
                </a:lnTo>
                <a:lnTo>
                  <a:pt x="646039" y="450849"/>
                </a:lnTo>
                <a:lnTo>
                  <a:pt x="676865" y="443229"/>
                </a:lnTo>
                <a:lnTo>
                  <a:pt x="798103" y="443229"/>
                </a:lnTo>
                <a:lnTo>
                  <a:pt x="792285" y="430529"/>
                </a:lnTo>
                <a:lnTo>
                  <a:pt x="769476" y="403859"/>
                </a:lnTo>
                <a:lnTo>
                  <a:pt x="741356" y="386079"/>
                </a:lnTo>
                <a:lnTo>
                  <a:pt x="709715" y="374649"/>
                </a:lnTo>
                <a:lnTo>
                  <a:pt x="676340" y="370839"/>
                </a:lnTo>
                <a:close/>
              </a:path>
              <a:path w="846455" h="845820">
                <a:moveTo>
                  <a:pt x="845832" y="609599"/>
                </a:moveTo>
                <a:lnTo>
                  <a:pt x="677329" y="609599"/>
                </a:lnTo>
                <a:lnTo>
                  <a:pt x="694728" y="614679"/>
                </a:lnTo>
                <a:lnTo>
                  <a:pt x="706470" y="627379"/>
                </a:lnTo>
                <a:lnTo>
                  <a:pt x="710881" y="643890"/>
                </a:lnTo>
                <a:lnTo>
                  <a:pt x="706285" y="661669"/>
                </a:lnTo>
                <a:lnTo>
                  <a:pt x="703922" y="665479"/>
                </a:lnTo>
                <a:lnTo>
                  <a:pt x="703110" y="670560"/>
                </a:lnTo>
                <a:lnTo>
                  <a:pt x="703973" y="675640"/>
                </a:lnTo>
                <a:lnTo>
                  <a:pt x="718616" y="749299"/>
                </a:lnTo>
                <a:lnTo>
                  <a:pt x="717105" y="755649"/>
                </a:lnTo>
                <a:lnTo>
                  <a:pt x="709574" y="764540"/>
                </a:lnTo>
                <a:lnTo>
                  <a:pt x="703948" y="767079"/>
                </a:lnTo>
                <a:lnTo>
                  <a:pt x="845832" y="767079"/>
                </a:lnTo>
                <a:lnTo>
                  <a:pt x="845832" y="609599"/>
                </a:lnTo>
                <a:close/>
              </a:path>
              <a:path w="846455" h="845820">
                <a:moveTo>
                  <a:pt x="202679" y="647699"/>
                </a:moveTo>
                <a:lnTo>
                  <a:pt x="99110" y="647699"/>
                </a:lnTo>
                <a:lnTo>
                  <a:pt x="114548" y="651510"/>
                </a:lnTo>
                <a:lnTo>
                  <a:pt x="127150" y="660399"/>
                </a:lnTo>
                <a:lnTo>
                  <a:pt x="135645" y="671829"/>
                </a:lnTo>
                <a:lnTo>
                  <a:pt x="138760" y="688340"/>
                </a:lnTo>
                <a:lnTo>
                  <a:pt x="138760" y="713740"/>
                </a:lnTo>
                <a:lnTo>
                  <a:pt x="135645" y="730249"/>
                </a:lnTo>
                <a:lnTo>
                  <a:pt x="127150" y="742949"/>
                </a:lnTo>
                <a:lnTo>
                  <a:pt x="114548" y="750569"/>
                </a:lnTo>
                <a:lnTo>
                  <a:pt x="99110" y="754379"/>
                </a:lnTo>
                <a:lnTo>
                  <a:pt x="202679" y="754379"/>
                </a:lnTo>
                <a:lnTo>
                  <a:pt x="198234" y="749299"/>
                </a:lnTo>
                <a:lnTo>
                  <a:pt x="198234" y="652779"/>
                </a:lnTo>
                <a:lnTo>
                  <a:pt x="202679" y="647699"/>
                </a:lnTo>
                <a:close/>
              </a:path>
              <a:path w="846455" h="845820">
                <a:moveTo>
                  <a:pt x="337007" y="647699"/>
                </a:moveTo>
                <a:lnTo>
                  <a:pt x="213626" y="647699"/>
                </a:lnTo>
                <a:lnTo>
                  <a:pt x="218058" y="652779"/>
                </a:lnTo>
                <a:lnTo>
                  <a:pt x="218058" y="749299"/>
                </a:lnTo>
                <a:lnTo>
                  <a:pt x="213626" y="754379"/>
                </a:lnTo>
                <a:lnTo>
                  <a:pt x="337007" y="754379"/>
                </a:lnTo>
                <a:lnTo>
                  <a:pt x="321575" y="750569"/>
                </a:lnTo>
                <a:lnTo>
                  <a:pt x="308971" y="742949"/>
                </a:lnTo>
                <a:lnTo>
                  <a:pt x="300474" y="730249"/>
                </a:lnTo>
                <a:lnTo>
                  <a:pt x="297357" y="713740"/>
                </a:lnTo>
                <a:lnTo>
                  <a:pt x="297357" y="688340"/>
                </a:lnTo>
                <a:lnTo>
                  <a:pt x="300474" y="671829"/>
                </a:lnTo>
                <a:lnTo>
                  <a:pt x="308971" y="660399"/>
                </a:lnTo>
                <a:lnTo>
                  <a:pt x="321575" y="651510"/>
                </a:lnTo>
                <a:lnTo>
                  <a:pt x="337007" y="647699"/>
                </a:lnTo>
                <a:close/>
              </a:path>
              <a:path w="846455" h="845820">
                <a:moveTo>
                  <a:pt x="489000" y="647699"/>
                </a:moveTo>
                <a:lnTo>
                  <a:pt x="337007" y="647699"/>
                </a:lnTo>
                <a:lnTo>
                  <a:pt x="352439" y="651510"/>
                </a:lnTo>
                <a:lnTo>
                  <a:pt x="365042" y="660399"/>
                </a:lnTo>
                <a:lnTo>
                  <a:pt x="373540" y="671829"/>
                </a:lnTo>
                <a:lnTo>
                  <a:pt x="376656" y="688340"/>
                </a:lnTo>
                <a:lnTo>
                  <a:pt x="376656" y="713740"/>
                </a:lnTo>
                <a:lnTo>
                  <a:pt x="373540" y="730249"/>
                </a:lnTo>
                <a:lnTo>
                  <a:pt x="365042" y="742949"/>
                </a:lnTo>
                <a:lnTo>
                  <a:pt x="352439" y="750569"/>
                </a:lnTo>
                <a:lnTo>
                  <a:pt x="337007" y="754379"/>
                </a:lnTo>
                <a:lnTo>
                  <a:pt x="489000" y="754379"/>
                </a:lnTo>
                <a:lnTo>
                  <a:pt x="489000" y="647699"/>
                </a:lnTo>
                <a:close/>
              </a:path>
              <a:path w="846455" h="845820">
                <a:moveTo>
                  <a:pt x="99110" y="668019"/>
                </a:moveTo>
                <a:lnTo>
                  <a:pt x="91405" y="669290"/>
                </a:lnTo>
                <a:lnTo>
                  <a:pt x="85112" y="674369"/>
                </a:lnTo>
                <a:lnTo>
                  <a:pt x="80862" y="680719"/>
                </a:lnTo>
                <a:lnTo>
                  <a:pt x="79286" y="688340"/>
                </a:lnTo>
                <a:lnTo>
                  <a:pt x="79286" y="713740"/>
                </a:lnTo>
                <a:lnTo>
                  <a:pt x="80844" y="722629"/>
                </a:lnTo>
                <a:lnTo>
                  <a:pt x="85093" y="727710"/>
                </a:lnTo>
                <a:lnTo>
                  <a:pt x="91394" y="732790"/>
                </a:lnTo>
                <a:lnTo>
                  <a:pt x="99110" y="734060"/>
                </a:lnTo>
                <a:lnTo>
                  <a:pt x="106832" y="732790"/>
                </a:lnTo>
                <a:lnTo>
                  <a:pt x="113133" y="727710"/>
                </a:lnTo>
                <a:lnTo>
                  <a:pt x="117379" y="722629"/>
                </a:lnTo>
                <a:lnTo>
                  <a:pt x="118935" y="713740"/>
                </a:lnTo>
                <a:lnTo>
                  <a:pt x="118935" y="688340"/>
                </a:lnTo>
                <a:lnTo>
                  <a:pt x="117364" y="680719"/>
                </a:lnTo>
                <a:lnTo>
                  <a:pt x="113114" y="674369"/>
                </a:lnTo>
                <a:lnTo>
                  <a:pt x="106817" y="669290"/>
                </a:lnTo>
                <a:lnTo>
                  <a:pt x="99110" y="668019"/>
                </a:lnTo>
                <a:close/>
              </a:path>
              <a:path w="846455" h="845820">
                <a:moveTo>
                  <a:pt x="337007" y="668019"/>
                </a:moveTo>
                <a:lnTo>
                  <a:pt x="329291" y="669290"/>
                </a:lnTo>
                <a:lnTo>
                  <a:pt x="322989" y="674369"/>
                </a:lnTo>
                <a:lnTo>
                  <a:pt x="318740" y="680719"/>
                </a:lnTo>
                <a:lnTo>
                  <a:pt x="317182" y="688340"/>
                </a:lnTo>
                <a:lnTo>
                  <a:pt x="317182" y="713740"/>
                </a:lnTo>
                <a:lnTo>
                  <a:pt x="318758" y="721360"/>
                </a:lnTo>
                <a:lnTo>
                  <a:pt x="323008" y="727710"/>
                </a:lnTo>
                <a:lnTo>
                  <a:pt x="329301" y="732790"/>
                </a:lnTo>
                <a:lnTo>
                  <a:pt x="337007" y="734060"/>
                </a:lnTo>
                <a:lnTo>
                  <a:pt x="344714" y="732790"/>
                </a:lnTo>
                <a:lnTo>
                  <a:pt x="351010" y="727710"/>
                </a:lnTo>
                <a:lnTo>
                  <a:pt x="355261" y="721360"/>
                </a:lnTo>
                <a:lnTo>
                  <a:pt x="356831" y="713740"/>
                </a:lnTo>
                <a:lnTo>
                  <a:pt x="356831" y="688340"/>
                </a:lnTo>
                <a:lnTo>
                  <a:pt x="355273" y="680719"/>
                </a:lnTo>
                <a:lnTo>
                  <a:pt x="351024" y="674369"/>
                </a:lnTo>
                <a:lnTo>
                  <a:pt x="344723" y="669290"/>
                </a:lnTo>
                <a:lnTo>
                  <a:pt x="337007" y="668019"/>
                </a:lnTo>
                <a:close/>
              </a:path>
              <a:path w="846455" h="845820">
                <a:moveTo>
                  <a:pt x="211454" y="463549"/>
                </a:moveTo>
                <a:lnTo>
                  <a:pt x="101282" y="463549"/>
                </a:lnTo>
                <a:lnTo>
                  <a:pt x="105727" y="467359"/>
                </a:lnTo>
                <a:lnTo>
                  <a:pt x="105727" y="563879"/>
                </a:lnTo>
                <a:lnTo>
                  <a:pt x="101282" y="568960"/>
                </a:lnTo>
                <a:lnTo>
                  <a:pt x="211454" y="568960"/>
                </a:lnTo>
                <a:lnTo>
                  <a:pt x="196022" y="566419"/>
                </a:lnTo>
                <a:lnTo>
                  <a:pt x="183419" y="557529"/>
                </a:lnTo>
                <a:lnTo>
                  <a:pt x="174921" y="544829"/>
                </a:lnTo>
                <a:lnTo>
                  <a:pt x="171805" y="529590"/>
                </a:lnTo>
                <a:lnTo>
                  <a:pt x="171805" y="502919"/>
                </a:lnTo>
                <a:lnTo>
                  <a:pt x="174921" y="487679"/>
                </a:lnTo>
                <a:lnTo>
                  <a:pt x="183419" y="474979"/>
                </a:lnTo>
                <a:lnTo>
                  <a:pt x="196022" y="466089"/>
                </a:lnTo>
                <a:lnTo>
                  <a:pt x="211454" y="463549"/>
                </a:lnTo>
                <a:close/>
              </a:path>
              <a:path w="846455" h="845820">
                <a:moveTo>
                  <a:pt x="334835" y="463549"/>
                </a:moveTo>
                <a:lnTo>
                  <a:pt x="211454" y="463549"/>
                </a:lnTo>
                <a:lnTo>
                  <a:pt x="226887" y="466089"/>
                </a:lnTo>
                <a:lnTo>
                  <a:pt x="239490" y="474979"/>
                </a:lnTo>
                <a:lnTo>
                  <a:pt x="247988" y="487679"/>
                </a:lnTo>
                <a:lnTo>
                  <a:pt x="251104" y="502919"/>
                </a:lnTo>
                <a:lnTo>
                  <a:pt x="251104" y="529590"/>
                </a:lnTo>
                <a:lnTo>
                  <a:pt x="247988" y="544829"/>
                </a:lnTo>
                <a:lnTo>
                  <a:pt x="239490" y="557529"/>
                </a:lnTo>
                <a:lnTo>
                  <a:pt x="226887" y="566419"/>
                </a:lnTo>
                <a:lnTo>
                  <a:pt x="211454" y="568960"/>
                </a:lnTo>
                <a:lnTo>
                  <a:pt x="334835" y="568960"/>
                </a:lnTo>
                <a:lnTo>
                  <a:pt x="330403" y="563879"/>
                </a:lnTo>
                <a:lnTo>
                  <a:pt x="330403" y="467359"/>
                </a:lnTo>
                <a:lnTo>
                  <a:pt x="334835" y="463549"/>
                </a:lnTo>
                <a:close/>
              </a:path>
              <a:path w="846455" h="845820">
                <a:moveTo>
                  <a:pt x="473919" y="463549"/>
                </a:moveTo>
                <a:lnTo>
                  <a:pt x="345782" y="463549"/>
                </a:lnTo>
                <a:lnTo>
                  <a:pt x="350227" y="467359"/>
                </a:lnTo>
                <a:lnTo>
                  <a:pt x="350227" y="563879"/>
                </a:lnTo>
                <a:lnTo>
                  <a:pt x="345782" y="568960"/>
                </a:lnTo>
                <a:lnTo>
                  <a:pt x="490744" y="568960"/>
                </a:lnTo>
                <a:lnTo>
                  <a:pt x="491224" y="567690"/>
                </a:lnTo>
                <a:lnTo>
                  <a:pt x="471017" y="567690"/>
                </a:lnTo>
                <a:lnTo>
                  <a:pt x="459531" y="561340"/>
                </a:lnTo>
                <a:lnTo>
                  <a:pt x="450603" y="552449"/>
                </a:lnTo>
                <a:lnTo>
                  <a:pt x="444812" y="542290"/>
                </a:lnTo>
                <a:lnTo>
                  <a:pt x="442734" y="529590"/>
                </a:lnTo>
                <a:lnTo>
                  <a:pt x="442734" y="502919"/>
                </a:lnTo>
                <a:lnTo>
                  <a:pt x="444188" y="492759"/>
                </a:lnTo>
                <a:lnTo>
                  <a:pt x="448384" y="482599"/>
                </a:lnTo>
                <a:lnTo>
                  <a:pt x="455016" y="473709"/>
                </a:lnTo>
                <a:lnTo>
                  <a:pt x="463778" y="467359"/>
                </a:lnTo>
                <a:lnTo>
                  <a:pt x="473919" y="463549"/>
                </a:lnTo>
                <a:close/>
              </a:path>
              <a:path w="846455" h="845820">
                <a:moveTo>
                  <a:pt x="485832" y="483869"/>
                </a:moveTo>
                <a:lnTo>
                  <a:pt x="478866" y="483869"/>
                </a:lnTo>
                <a:lnTo>
                  <a:pt x="472323" y="485139"/>
                </a:lnTo>
                <a:lnTo>
                  <a:pt x="467155" y="490219"/>
                </a:lnTo>
                <a:lnTo>
                  <a:pt x="463766" y="496569"/>
                </a:lnTo>
                <a:lnTo>
                  <a:pt x="462559" y="502919"/>
                </a:lnTo>
                <a:lnTo>
                  <a:pt x="462559" y="538479"/>
                </a:lnTo>
                <a:lnTo>
                  <a:pt x="468515" y="546099"/>
                </a:lnTo>
                <a:lnTo>
                  <a:pt x="477100" y="548640"/>
                </a:lnTo>
                <a:lnTo>
                  <a:pt x="474319" y="554990"/>
                </a:lnTo>
                <a:lnTo>
                  <a:pt x="472274" y="561340"/>
                </a:lnTo>
                <a:lnTo>
                  <a:pt x="471017" y="567690"/>
                </a:lnTo>
                <a:lnTo>
                  <a:pt x="491224" y="567690"/>
                </a:lnTo>
                <a:lnTo>
                  <a:pt x="496017" y="554990"/>
                </a:lnTo>
                <a:lnTo>
                  <a:pt x="504538" y="541019"/>
                </a:lnTo>
                <a:lnTo>
                  <a:pt x="516026" y="530860"/>
                </a:lnTo>
                <a:lnTo>
                  <a:pt x="518464" y="528319"/>
                </a:lnTo>
                <a:lnTo>
                  <a:pt x="519899" y="525779"/>
                </a:lnTo>
                <a:lnTo>
                  <a:pt x="519925" y="521969"/>
                </a:lnTo>
                <a:lnTo>
                  <a:pt x="522301" y="496569"/>
                </a:lnTo>
                <a:lnTo>
                  <a:pt x="500888" y="496569"/>
                </a:lnTo>
                <a:lnTo>
                  <a:pt x="497393" y="490219"/>
                </a:lnTo>
                <a:lnTo>
                  <a:pt x="492191" y="485139"/>
                </a:lnTo>
                <a:lnTo>
                  <a:pt x="485832" y="483869"/>
                </a:lnTo>
                <a:close/>
              </a:path>
              <a:path w="846455" h="845820">
                <a:moveTo>
                  <a:pt x="211454" y="482599"/>
                </a:moveTo>
                <a:lnTo>
                  <a:pt x="203738" y="485139"/>
                </a:lnTo>
                <a:lnTo>
                  <a:pt x="197437" y="488949"/>
                </a:lnTo>
                <a:lnTo>
                  <a:pt x="193188" y="495299"/>
                </a:lnTo>
                <a:lnTo>
                  <a:pt x="191630" y="502919"/>
                </a:lnTo>
                <a:lnTo>
                  <a:pt x="191630" y="529590"/>
                </a:lnTo>
                <a:lnTo>
                  <a:pt x="193188" y="537210"/>
                </a:lnTo>
                <a:lnTo>
                  <a:pt x="197437" y="543560"/>
                </a:lnTo>
                <a:lnTo>
                  <a:pt x="203738" y="547369"/>
                </a:lnTo>
                <a:lnTo>
                  <a:pt x="211454" y="548640"/>
                </a:lnTo>
                <a:lnTo>
                  <a:pt x="219171" y="547369"/>
                </a:lnTo>
                <a:lnTo>
                  <a:pt x="225472" y="543560"/>
                </a:lnTo>
                <a:lnTo>
                  <a:pt x="229721" y="537210"/>
                </a:lnTo>
                <a:lnTo>
                  <a:pt x="231279" y="529590"/>
                </a:lnTo>
                <a:lnTo>
                  <a:pt x="231279" y="502919"/>
                </a:lnTo>
                <a:lnTo>
                  <a:pt x="229721" y="495299"/>
                </a:lnTo>
                <a:lnTo>
                  <a:pt x="225472" y="488949"/>
                </a:lnTo>
                <a:lnTo>
                  <a:pt x="219171" y="485139"/>
                </a:lnTo>
                <a:lnTo>
                  <a:pt x="211454" y="482599"/>
                </a:lnTo>
                <a:close/>
              </a:path>
              <a:path w="846455" h="845820">
                <a:moveTo>
                  <a:pt x="798103" y="443229"/>
                </a:moveTo>
                <a:lnTo>
                  <a:pt x="676865" y="443229"/>
                </a:lnTo>
                <a:lnTo>
                  <a:pt x="707793" y="449579"/>
                </a:lnTo>
                <a:lnTo>
                  <a:pt x="731872" y="472439"/>
                </a:lnTo>
                <a:lnTo>
                  <a:pt x="742149" y="509269"/>
                </a:lnTo>
                <a:lnTo>
                  <a:pt x="742226" y="535940"/>
                </a:lnTo>
                <a:lnTo>
                  <a:pt x="814897" y="535940"/>
                </a:lnTo>
                <a:lnTo>
                  <a:pt x="814819" y="506729"/>
                </a:lnTo>
                <a:lnTo>
                  <a:pt x="807995" y="464819"/>
                </a:lnTo>
                <a:lnTo>
                  <a:pt x="798103" y="443229"/>
                </a:lnTo>
                <a:close/>
              </a:path>
              <a:path w="846455" h="845820">
                <a:moveTo>
                  <a:pt x="527712" y="463549"/>
                </a:moveTo>
                <a:lnTo>
                  <a:pt x="484497" y="463549"/>
                </a:lnTo>
                <a:lnTo>
                  <a:pt x="494919" y="464819"/>
                </a:lnTo>
                <a:lnTo>
                  <a:pt x="504596" y="469899"/>
                </a:lnTo>
                <a:lnTo>
                  <a:pt x="500888" y="496569"/>
                </a:lnTo>
                <a:lnTo>
                  <a:pt x="522301" y="496569"/>
                </a:lnTo>
                <a:lnTo>
                  <a:pt x="524201" y="476249"/>
                </a:lnTo>
                <a:lnTo>
                  <a:pt x="524320" y="474979"/>
                </a:lnTo>
                <a:lnTo>
                  <a:pt x="524439" y="473709"/>
                </a:lnTo>
                <a:lnTo>
                  <a:pt x="524558" y="472439"/>
                </a:lnTo>
                <a:lnTo>
                  <a:pt x="524677" y="471169"/>
                </a:lnTo>
                <a:lnTo>
                  <a:pt x="527712" y="463549"/>
                </a:lnTo>
                <a:close/>
              </a:path>
              <a:path w="846455" h="845820">
                <a:moveTo>
                  <a:pt x="202679" y="278129"/>
                </a:moveTo>
                <a:lnTo>
                  <a:pt x="99110" y="278129"/>
                </a:lnTo>
                <a:lnTo>
                  <a:pt x="114548" y="280669"/>
                </a:lnTo>
                <a:lnTo>
                  <a:pt x="127150" y="289559"/>
                </a:lnTo>
                <a:lnTo>
                  <a:pt x="135645" y="302259"/>
                </a:lnTo>
                <a:lnTo>
                  <a:pt x="138760" y="317499"/>
                </a:lnTo>
                <a:lnTo>
                  <a:pt x="138760" y="344169"/>
                </a:lnTo>
                <a:lnTo>
                  <a:pt x="135645" y="359409"/>
                </a:lnTo>
                <a:lnTo>
                  <a:pt x="127150" y="372109"/>
                </a:lnTo>
                <a:lnTo>
                  <a:pt x="114548" y="380999"/>
                </a:lnTo>
                <a:lnTo>
                  <a:pt x="99110" y="383539"/>
                </a:lnTo>
                <a:lnTo>
                  <a:pt x="202679" y="383539"/>
                </a:lnTo>
                <a:lnTo>
                  <a:pt x="198234" y="379729"/>
                </a:lnTo>
                <a:lnTo>
                  <a:pt x="198234" y="283209"/>
                </a:lnTo>
                <a:lnTo>
                  <a:pt x="202679" y="278129"/>
                </a:lnTo>
                <a:close/>
              </a:path>
              <a:path w="846455" h="845820">
                <a:moveTo>
                  <a:pt x="337007" y="278129"/>
                </a:moveTo>
                <a:lnTo>
                  <a:pt x="213626" y="278129"/>
                </a:lnTo>
                <a:lnTo>
                  <a:pt x="218058" y="283209"/>
                </a:lnTo>
                <a:lnTo>
                  <a:pt x="218058" y="379729"/>
                </a:lnTo>
                <a:lnTo>
                  <a:pt x="213626" y="383539"/>
                </a:lnTo>
                <a:lnTo>
                  <a:pt x="337007" y="383539"/>
                </a:lnTo>
                <a:lnTo>
                  <a:pt x="321575" y="380999"/>
                </a:lnTo>
                <a:lnTo>
                  <a:pt x="308971" y="372109"/>
                </a:lnTo>
                <a:lnTo>
                  <a:pt x="300474" y="359409"/>
                </a:lnTo>
                <a:lnTo>
                  <a:pt x="297357" y="344169"/>
                </a:lnTo>
                <a:lnTo>
                  <a:pt x="297357" y="317499"/>
                </a:lnTo>
                <a:lnTo>
                  <a:pt x="300474" y="302259"/>
                </a:lnTo>
                <a:lnTo>
                  <a:pt x="308971" y="289559"/>
                </a:lnTo>
                <a:lnTo>
                  <a:pt x="321575" y="280669"/>
                </a:lnTo>
                <a:lnTo>
                  <a:pt x="337007" y="278129"/>
                </a:lnTo>
                <a:close/>
              </a:path>
              <a:path w="846455" h="845820">
                <a:moveTo>
                  <a:pt x="473608" y="278129"/>
                </a:moveTo>
                <a:lnTo>
                  <a:pt x="337007" y="278129"/>
                </a:lnTo>
                <a:lnTo>
                  <a:pt x="352439" y="280669"/>
                </a:lnTo>
                <a:lnTo>
                  <a:pt x="365042" y="289559"/>
                </a:lnTo>
                <a:lnTo>
                  <a:pt x="373540" y="302259"/>
                </a:lnTo>
                <a:lnTo>
                  <a:pt x="376656" y="317499"/>
                </a:lnTo>
                <a:lnTo>
                  <a:pt x="376656" y="344169"/>
                </a:lnTo>
                <a:lnTo>
                  <a:pt x="373540" y="359409"/>
                </a:lnTo>
                <a:lnTo>
                  <a:pt x="365042" y="372109"/>
                </a:lnTo>
                <a:lnTo>
                  <a:pt x="352439" y="380999"/>
                </a:lnTo>
                <a:lnTo>
                  <a:pt x="337007" y="383539"/>
                </a:lnTo>
                <a:lnTo>
                  <a:pt x="473608" y="383539"/>
                </a:lnTo>
                <a:lnTo>
                  <a:pt x="469176" y="379729"/>
                </a:lnTo>
                <a:lnTo>
                  <a:pt x="469176" y="283209"/>
                </a:lnTo>
                <a:lnTo>
                  <a:pt x="473608" y="278129"/>
                </a:lnTo>
                <a:close/>
              </a:path>
              <a:path w="846455" h="845820">
                <a:moveTo>
                  <a:pt x="607936" y="278129"/>
                </a:moveTo>
                <a:lnTo>
                  <a:pt x="484555" y="278129"/>
                </a:lnTo>
                <a:lnTo>
                  <a:pt x="489000" y="283209"/>
                </a:lnTo>
                <a:lnTo>
                  <a:pt x="489000" y="379729"/>
                </a:lnTo>
                <a:lnTo>
                  <a:pt x="484555" y="383539"/>
                </a:lnTo>
                <a:lnTo>
                  <a:pt x="583546" y="383539"/>
                </a:lnTo>
                <a:lnTo>
                  <a:pt x="606079" y="368299"/>
                </a:lnTo>
                <a:lnTo>
                  <a:pt x="617175" y="364489"/>
                </a:lnTo>
                <a:lnTo>
                  <a:pt x="573709" y="364489"/>
                </a:lnTo>
                <a:lnTo>
                  <a:pt x="570179" y="358139"/>
                </a:lnTo>
                <a:lnTo>
                  <a:pt x="568299" y="351789"/>
                </a:lnTo>
                <a:lnTo>
                  <a:pt x="568286" y="317499"/>
                </a:lnTo>
                <a:lnTo>
                  <a:pt x="571403" y="302259"/>
                </a:lnTo>
                <a:lnTo>
                  <a:pt x="579901" y="289559"/>
                </a:lnTo>
                <a:lnTo>
                  <a:pt x="592504" y="280669"/>
                </a:lnTo>
                <a:lnTo>
                  <a:pt x="607936" y="278129"/>
                </a:lnTo>
                <a:close/>
              </a:path>
              <a:path w="846455" h="845820">
                <a:moveTo>
                  <a:pt x="99110" y="298449"/>
                </a:moveTo>
                <a:lnTo>
                  <a:pt x="91405" y="299719"/>
                </a:lnTo>
                <a:lnTo>
                  <a:pt x="85112" y="303529"/>
                </a:lnTo>
                <a:lnTo>
                  <a:pt x="80862" y="309879"/>
                </a:lnTo>
                <a:lnTo>
                  <a:pt x="79286" y="317499"/>
                </a:lnTo>
                <a:lnTo>
                  <a:pt x="79286" y="344169"/>
                </a:lnTo>
                <a:lnTo>
                  <a:pt x="80844" y="351789"/>
                </a:lnTo>
                <a:lnTo>
                  <a:pt x="85093" y="358139"/>
                </a:lnTo>
                <a:lnTo>
                  <a:pt x="91394" y="361949"/>
                </a:lnTo>
                <a:lnTo>
                  <a:pt x="99110" y="364489"/>
                </a:lnTo>
                <a:lnTo>
                  <a:pt x="106832" y="361949"/>
                </a:lnTo>
                <a:lnTo>
                  <a:pt x="113133" y="358139"/>
                </a:lnTo>
                <a:lnTo>
                  <a:pt x="117379" y="351789"/>
                </a:lnTo>
                <a:lnTo>
                  <a:pt x="118935" y="344169"/>
                </a:lnTo>
                <a:lnTo>
                  <a:pt x="118935" y="317499"/>
                </a:lnTo>
                <a:lnTo>
                  <a:pt x="117364" y="309879"/>
                </a:lnTo>
                <a:lnTo>
                  <a:pt x="113114" y="303529"/>
                </a:lnTo>
                <a:lnTo>
                  <a:pt x="106817" y="299719"/>
                </a:lnTo>
                <a:lnTo>
                  <a:pt x="99110" y="298449"/>
                </a:lnTo>
                <a:close/>
              </a:path>
              <a:path w="846455" h="845820">
                <a:moveTo>
                  <a:pt x="337007" y="298449"/>
                </a:moveTo>
                <a:lnTo>
                  <a:pt x="329291" y="299719"/>
                </a:lnTo>
                <a:lnTo>
                  <a:pt x="322989" y="303529"/>
                </a:lnTo>
                <a:lnTo>
                  <a:pt x="318740" y="309879"/>
                </a:lnTo>
                <a:lnTo>
                  <a:pt x="317182" y="317499"/>
                </a:lnTo>
                <a:lnTo>
                  <a:pt x="317182" y="344169"/>
                </a:lnTo>
                <a:lnTo>
                  <a:pt x="318758" y="351789"/>
                </a:lnTo>
                <a:lnTo>
                  <a:pt x="323008" y="358139"/>
                </a:lnTo>
                <a:lnTo>
                  <a:pt x="329301" y="361949"/>
                </a:lnTo>
                <a:lnTo>
                  <a:pt x="337007" y="364489"/>
                </a:lnTo>
                <a:lnTo>
                  <a:pt x="344714" y="361949"/>
                </a:lnTo>
                <a:lnTo>
                  <a:pt x="351010" y="358139"/>
                </a:lnTo>
                <a:lnTo>
                  <a:pt x="355261" y="351789"/>
                </a:lnTo>
                <a:lnTo>
                  <a:pt x="356831" y="344169"/>
                </a:lnTo>
                <a:lnTo>
                  <a:pt x="356831" y="317499"/>
                </a:lnTo>
                <a:lnTo>
                  <a:pt x="355273" y="309879"/>
                </a:lnTo>
                <a:lnTo>
                  <a:pt x="351024" y="303529"/>
                </a:lnTo>
                <a:lnTo>
                  <a:pt x="344723" y="299719"/>
                </a:lnTo>
                <a:lnTo>
                  <a:pt x="337007" y="298449"/>
                </a:lnTo>
                <a:close/>
              </a:path>
              <a:path w="846455" h="845820">
                <a:moveTo>
                  <a:pt x="607936" y="298449"/>
                </a:moveTo>
                <a:lnTo>
                  <a:pt x="600220" y="299719"/>
                </a:lnTo>
                <a:lnTo>
                  <a:pt x="593918" y="303529"/>
                </a:lnTo>
                <a:lnTo>
                  <a:pt x="589669" y="309879"/>
                </a:lnTo>
                <a:lnTo>
                  <a:pt x="588111" y="317499"/>
                </a:lnTo>
                <a:lnTo>
                  <a:pt x="588124" y="347979"/>
                </a:lnTo>
                <a:lnTo>
                  <a:pt x="588962" y="350519"/>
                </a:lnTo>
                <a:lnTo>
                  <a:pt x="590562" y="353059"/>
                </a:lnTo>
                <a:lnTo>
                  <a:pt x="584746" y="356869"/>
                </a:lnTo>
                <a:lnTo>
                  <a:pt x="579119" y="360679"/>
                </a:lnTo>
                <a:lnTo>
                  <a:pt x="573709" y="364489"/>
                </a:lnTo>
                <a:lnTo>
                  <a:pt x="617175" y="364489"/>
                </a:lnTo>
                <a:lnTo>
                  <a:pt x="646765" y="354329"/>
                </a:lnTo>
                <a:lnTo>
                  <a:pt x="689813" y="351789"/>
                </a:lnTo>
                <a:lnTo>
                  <a:pt x="695248" y="351789"/>
                </a:lnTo>
                <a:lnTo>
                  <a:pt x="699274" y="347979"/>
                </a:lnTo>
                <a:lnTo>
                  <a:pt x="700430" y="345439"/>
                </a:lnTo>
                <a:lnTo>
                  <a:pt x="700430" y="339089"/>
                </a:lnTo>
                <a:lnTo>
                  <a:pt x="627760" y="339089"/>
                </a:lnTo>
                <a:lnTo>
                  <a:pt x="627760" y="317499"/>
                </a:lnTo>
                <a:lnTo>
                  <a:pt x="626204" y="309879"/>
                </a:lnTo>
                <a:lnTo>
                  <a:pt x="621958" y="303529"/>
                </a:lnTo>
                <a:lnTo>
                  <a:pt x="615657" y="299719"/>
                </a:lnTo>
                <a:lnTo>
                  <a:pt x="607936" y="298449"/>
                </a:lnTo>
                <a:close/>
              </a:path>
              <a:path w="846455" h="845820">
                <a:moveTo>
                  <a:pt x="700436" y="278129"/>
                </a:moveTo>
                <a:lnTo>
                  <a:pt x="607936" y="278129"/>
                </a:lnTo>
                <a:lnTo>
                  <a:pt x="623373" y="280669"/>
                </a:lnTo>
                <a:lnTo>
                  <a:pt x="635976" y="289559"/>
                </a:lnTo>
                <a:lnTo>
                  <a:pt x="644471" y="302259"/>
                </a:lnTo>
                <a:lnTo>
                  <a:pt x="647585" y="317499"/>
                </a:lnTo>
                <a:lnTo>
                  <a:pt x="647585" y="334009"/>
                </a:lnTo>
                <a:lnTo>
                  <a:pt x="634288" y="336549"/>
                </a:lnTo>
                <a:lnTo>
                  <a:pt x="627760" y="339089"/>
                </a:lnTo>
                <a:lnTo>
                  <a:pt x="700430" y="339089"/>
                </a:lnTo>
                <a:lnTo>
                  <a:pt x="700436" y="278129"/>
                </a:lnTo>
                <a:close/>
              </a:path>
              <a:path w="846455" h="845820">
                <a:moveTo>
                  <a:pt x="689202" y="34289"/>
                </a:moveTo>
                <a:lnTo>
                  <a:pt x="198234" y="34289"/>
                </a:lnTo>
                <a:lnTo>
                  <a:pt x="198234" y="149859"/>
                </a:lnTo>
                <a:lnTo>
                  <a:pt x="194339" y="168909"/>
                </a:lnTo>
                <a:lnTo>
                  <a:pt x="183719" y="184149"/>
                </a:lnTo>
                <a:lnTo>
                  <a:pt x="167968" y="195579"/>
                </a:lnTo>
                <a:lnTo>
                  <a:pt x="148678" y="199389"/>
                </a:lnTo>
                <a:lnTo>
                  <a:pt x="334835" y="199389"/>
                </a:lnTo>
                <a:lnTo>
                  <a:pt x="330403" y="194309"/>
                </a:lnTo>
                <a:lnTo>
                  <a:pt x="330403" y="97789"/>
                </a:lnTo>
                <a:lnTo>
                  <a:pt x="334835" y="92709"/>
                </a:lnTo>
                <a:lnTo>
                  <a:pt x="700453" y="92709"/>
                </a:lnTo>
                <a:lnTo>
                  <a:pt x="700455" y="69849"/>
                </a:lnTo>
                <a:lnTo>
                  <a:pt x="694985" y="43179"/>
                </a:lnTo>
                <a:lnTo>
                  <a:pt x="689202" y="34289"/>
                </a:lnTo>
                <a:close/>
              </a:path>
              <a:path w="846455" h="845820">
                <a:moveTo>
                  <a:pt x="482384" y="92709"/>
                </a:moveTo>
                <a:lnTo>
                  <a:pt x="345782" y="92709"/>
                </a:lnTo>
                <a:lnTo>
                  <a:pt x="350227" y="97789"/>
                </a:lnTo>
                <a:lnTo>
                  <a:pt x="350227" y="194309"/>
                </a:lnTo>
                <a:lnTo>
                  <a:pt x="345782" y="199389"/>
                </a:lnTo>
                <a:lnTo>
                  <a:pt x="482384" y="199389"/>
                </a:lnTo>
                <a:lnTo>
                  <a:pt x="466952" y="195579"/>
                </a:lnTo>
                <a:lnTo>
                  <a:pt x="454348" y="186689"/>
                </a:lnTo>
                <a:lnTo>
                  <a:pt x="445850" y="175259"/>
                </a:lnTo>
                <a:lnTo>
                  <a:pt x="442734" y="158749"/>
                </a:lnTo>
                <a:lnTo>
                  <a:pt x="442734" y="133349"/>
                </a:lnTo>
                <a:lnTo>
                  <a:pt x="445850" y="116839"/>
                </a:lnTo>
                <a:lnTo>
                  <a:pt x="454348" y="104139"/>
                </a:lnTo>
                <a:lnTo>
                  <a:pt x="466952" y="96519"/>
                </a:lnTo>
                <a:lnTo>
                  <a:pt x="482384" y="92709"/>
                </a:lnTo>
                <a:close/>
              </a:path>
              <a:path w="846455" h="845820">
                <a:moveTo>
                  <a:pt x="599160" y="92709"/>
                </a:moveTo>
                <a:lnTo>
                  <a:pt x="482384" y="92709"/>
                </a:lnTo>
                <a:lnTo>
                  <a:pt x="497816" y="96519"/>
                </a:lnTo>
                <a:lnTo>
                  <a:pt x="510419" y="104139"/>
                </a:lnTo>
                <a:lnTo>
                  <a:pt x="518917" y="116839"/>
                </a:lnTo>
                <a:lnTo>
                  <a:pt x="522033" y="133349"/>
                </a:lnTo>
                <a:lnTo>
                  <a:pt x="522033" y="158749"/>
                </a:lnTo>
                <a:lnTo>
                  <a:pt x="518917" y="175259"/>
                </a:lnTo>
                <a:lnTo>
                  <a:pt x="510419" y="186689"/>
                </a:lnTo>
                <a:lnTo>
                  <a:pt x="497816" y="195579"/>
                </a:lnTo>
                <a:lnTo>
                  <a:pt x="482384" y="199389"/>
                </a:lnTo>
                <a:lnTo>
                  <a:pt x="599160" y="199389"/>
                </a:lnTo>
                <a:lnTo>
                  <a:pt x="594728" y="194309"/>
                </a:lnTo>
                <a:lnTo>
                  <a:pt x="594728" y="97789"/>
                </a:lnTo>
                <a:lnTo>
                  <a:pt x="599160" y="92709"/>
                </a:lnTo>
                <a:close/>
              </a:path>
              <a:path w="846455" h="845820">
                <a:moveTo>
                  <a:pt x="700453" y="92709"/>
                </a:moveTo>
                <a:lnTo>
                  <a:pt x="610107" y="92709"/>
                </a:lnTo>
                <a:lnTo>
                  <a:pt x="614553" y="97789"/>
                </a:lnTo>
                <a:lnTo>
                  <a:pt x="614553" y="194309"/>
                </a:lnTo>
                <a:lnTo>
                  <a:pt x="610107" y="199389"/>
                </a:lnTo>
                <a:lnTo>
                  <a:pt x="700443" y="199389"/>
                </a:lnTo>
                <a:lnTo>
                  <a:pt x="700453" y="92709"/>
                </a:lnTo>
                <a:close/>
              </a:path>
              <a:path w="846455" h="845820">
                <a:moveTo>
                  <a:pt x="482384" y="113029"/>
                </a:moveTo>
                <a:lnTo>
                  <a:pt x="474668" y="114299"/>
                </a:lnTo>
                <a:lnTo>
                  <a:pt x="468366" y="119379"/>
                </a:lnTo>
                <a:lnTo>
                  <a:pt x="464117" y="124459"/>
                </a:lnTo>
                <a:lnTo>
                  <a:pt x="462559" y="133349"/>
                </a:lnTo>
                <a:lnTo>
                  <a:pt x="462559" y="158749"/>
                </a:lnTo>
                <a:lnTo>
                  <a:pt x="464135" y="166369"/>
                </a:lnTo>
                <a:lnTo>
                  <a:pt x="468385" y="172719"/>
                </a:lnTo>
                <a:lnTo>
                  <a:pt x="474678" y="177799"/>
                </a:lnTo>
                <a:lnTo>
                  <a:pt x="482384" y="179069"/>
                </a:lnTo>
                <a:lnTo>
                  <a:pt x="490091" y="177799"/>
                </a:lnTo>
                <a:lnTo>
                  <a:pt x="496387" y="172719"/>
                </a:lnTo>
                <a:lnTo>
                  <a:pt x="500638" y="166369"/>
                </a:lnTo>
                <a:lnTo>
                  <a:pt x="502208" y="158749"/>
                </a:lnTo>
                <a:lnTo>
                  <a:pt x="502208" y="133349"/>
                </a:lnTo>
                <a:lnTo>
                  <a:pt x="500650" y="124459"/>
                </a:lnTo>
                <a:lnTo>
                  <a:pt x="496401" y="119379"/>
                </a:lnTo>
                <a:lnTo>
                  <a:pt x="490100" y="114299"/>
                </a:lnTo>
                <a:lnTo>
                  <a:pt x="482384" y="113029"/>
                </a:lnTo>
                <a:close/>
              </a:path>
            </a:pathLst>
          </a:custGeom>
          <a:solidFill>
            <a:srgbClr val="008CBB"/>
          </a:solidFill>
        </p:spPr>
        <p:txBody>
          <a:bodyPr wrap="square" lIns="0" tIns="0" rIns="0" bIns="0" rtlCol="0"/>
          <a:lstStyle/>
          <a:p>
            <a:endParaRPr/>
          </a:p>
        </p:txBody>
      </p:sp>
      <p:grpSp>
        <p:nvGrpSpPr>
          <p:cNvPr id="5" name="object 5"/>
          <p:cNvGrpSpPr/>
          <p:nvPr/>
        </p:nvGrpSpPr>
        <p:grpSpPr>
          <a:xfrm>
            <a:off x="11254197" y="0"/>
            <a:ext cx="7033895" cy="8162925"/>
            <a:chOff x="11254197" y="0"/>
            <a:chExt cx="7033895" cy="8162925"/>
          </a:xfrm>
        </p:grpSpPr>
        <p:sp>
          <p:nvSpPr>
            <p:cNvPr id="6" name="object 6"/>
            <p:cNvSpPr/>
            <p:nvPr/>
          </p:nvSpPr>
          <p:spPr>
            <a:xfrm>
              <a:off x="12013220" y="3975837"/>
              <a:ext cx="0" cy="4187190"/>
            </a:xfrm>
            <a:custGeom>
              <a:avLst/>
              <a:gdLst/>
              <a:ahLst/>
              <a:cxnLst/>
              <a:rect l="l" t="t" r="r" b="b"/>
              <a:pathLst>
                <a:path h="4187190">
                  <a:moveTo>
                    <a:pt x="0" y="4186986"/>
                  </a:moveTo>
                  <a:lnTo>
                    <a:pt x="0" y="0"/>
                  </a:lnTo>
                </a:path>
              </a:pathLst>
            </a:custGeom>
            <a:ln w="19050">
              <a:solidFill>
                <a:srgbClr val="005ABF"/>
              </a:solidFill>
            </a:ln>
          </p:spPr>
          <p:txBody>
            <a:bodyPr wrap="square" lIns="0" tIns="0" rIns="0" bIns="0" rtlCol="0"/>
            <a:lstStyle/>
            <a:p>
              <a:endParaRPr/>
            </a:p>
          </p:txBody>
        </p:sp>
        <p:pic>
          <p:nvPicPr>
            <p:cNvPr id="7" name="object 7"/>
            <p:cNvPicPr/>
            <p:nvPr/>
          </p:nvPicPr>
          <p:blipFill>
            <a:blip r:embed="rId2" cstate="print"/>
            <a:stretch>
              <a:fillRect/>
            </a:stretch>
          </p:blipFill>
          <p:spPr>
            <a:xfrm>
              <a:off x="11254197" y="0"/>
              <a:ext cx="7033802" cy="3933070"/>
            </a:xfrm>
            <a:prstGeom prst="rect">
              <a:avLst/>
            </a:prstGeom>
          </p:spPr>
        </p:pic>
        <p:pic>
          <p:nvPicPr>
            <p:cNvPr id="8" name="object 8"/>
            <p:cNvPicPr/>
            <p:nvPr/>
          </p:nvPicPr>
          <p:blipFill>
            <a:blip r:embed="rId3" cstate="print"/>
            <a:stretch>
              <a:fillRect/>
            </a:stretch>
          </p:blipFill>
          <p:spPr>
            <a:xfrm>
              <a:off x="11687377" y="386841"/>
              <a:ext cx="6391224" cy="3060700"/>
            </a:xfrm>
            <a:prstGeom prst="rect">
              <a:avLst/>
            </a:prstGeom>
          </p:spPr>
        </p:pic>
      </p:grpSp>
      <p:sp>
        <p:nvSpPr>
          <p:cNvPr id="9" name="object 9"/>
          <p:cNvSpPr/>
          <p:nvPr/>
        </p:nvSpPr>
        <p:spPr>
          <a:xfrm>
            <a:off x="6273663" y="3975837"/>
            <a:ext cx="0" cy="4187190"/>
          </a:xfrm>
          <a:custGeom>
            <a:avLst/>
            <a:gdLst/>
            <a:ahLst/>
            <a:cxnLst/>
            <a:rect l="l" t="t" r="r" b="b"/>
            <a:pathLst>
              <a:path h="4187190">
                <a:moveTo>
                  <a:pt x="0" y="4186986"/>
                </a:moveTo>
                <a:lnTo>
                  <a:pt x="0" y="0"/>
                </a:lnTo>
              </a:path>
            </a:pathLst>
          </a:custGeom>
          <a:ln w="19050">
            <a:solidFill>
              <a:srgbClr val="005ABF"/>
            </a:solidFill>
          </a:ln>
        </p:spPr>
        <p:txBody>
          <a:bodyPr wrap="square" lIns="0" tIns="0" rIns="0" bIns="0" rtlCol="0"/>
          <a:lstStyle/>
          <a:p>
            <a:endParaRPr/>
          </a:p>
        </p:txBody>
      </p:sp>
      <p:sp>
        <p:nvSpPr>
          <p:cNvPr id="10" name="object 10"/>
          <p:cNvSpPr txBox="1"/>
          <p:nvPr/>
        </p:nvSpPr>
        <p:spPr>
          <a:xfrm>
            <a:off x="12385016" y="5134147"/>
            <a:ext cx="4782185" cy="3014345"/>
          </a:xfrm>
          <a:prstGeom prst="rect">
            <a:avLst/>
          </a:prstGeom>
        </p:spPr>
        <p:txBody>
          <a:bodyPr vert="horz" wrap="square" lIns="0" tIns="12700" rIns="0" bIns="0" rtlCol="0">
            <a:spAutoFit/>
          </a:bodyPr>
          <a:lstStyle/>
          <a:p>
            <a:pPr marL="12700" marR="322580">
              <a:lnSpc>
                <a:spcPct val="100000"/>
              </a:lnSpc>
              <a:spcBef>
                <a:spcPts val="100"/>
              </a:spcBef>
            </a:pPr>
            <a:r>
              <a:rPr sz="2900" spc="160" dirty="0">
                <a:solidFill>
                  <a:srgbClr val="005ABF"/>
                </a:solidFill>
                <a:latin typeface="Calibri"/>
                <a:cs typeface="Calibri"/>
              </a:rPr>
              <a:t>Direct</a:t>
            </a:r>
            <a:r>
              <a:rPr sz="2900" spc="125" dirty="0">
                <a:solidFill>
                  <a:srgbClr val="005ABF"/>
                </a:solidFill>
                <a:latin typeface="Calibri"/>
                <a:cs typeface="Calibri"/>
              </a:rPr>
              <a:t> </a:t>
            </a:r>
            <a:r>
              <a:rPr sz="2900" spc="150" dirty="0">
                <a:solidFill>
                  <a:srgbClr val="005ABF"/>
                </a:solidFill>
                <a:latin typeface="Calibri"/>
                <a:cs typeface="Calibri"/>
              </a:rPr>
              <a:t>Memory</a:t>
            </a:r>
            <a:r>
              <a:rPr sz="2900" spc="125" dirty="0">
                <a:solidFill>
                  <a:srgbClr val="005ABF"/>
                </a:solidFill>
                <a:latin typeface="Calibri"/>
                <a:cs typeface="Calibri"/>
              </a:rPr>
              <a:t> </a:t>
            </a:r>
            <a:r>
              <a:rPr sz="2900" spc="300" dirty="0">
                <a:solidFill>
                  <a:srgbClr val="005ABF"/>
                </a:solidFill>
                <a:latin typeface="Calibri"/>
                <a:cs typeface="Calibri"/>
              </a:rPr>
              <a:t>Access</a:t>
            </a:r>
            <a:r>
              <a:rPr sz="2900" spc="125" dirty="0">
                <a:solidFill>
                  <a:srgbClr val="005ABF"/>
                </a:solidFill>
                <a:latin typeface="Calibri"/>
                <a:cs typeface="Calibri"/>
              </a:rPr>
              <a:t> </a:t>
            </a:r>
            <a:r>
              <a:rPr sz="2900" spc="70" dirty="0">
                <a:solidFill>
                  <a:srgbClr val="005ABF"/>
                </a:solidFill>
                <a:latin typeface="Calibri"/>
                <a:cs typeface="Calibri"/>
              </a:rPr>
              <a:t>for </a:t>
            </a:r>
            <a:r>
              <a:rPr sz="2900" spc="80" dirty="0">
                <a:solidFill>
                  <a:srgbClr val="005ABF"/>
                </a:solidFill>
                <a:latin typeface="Calibri"/>
                <a:cs typeface="Calibri"/>
              </a:rPr>
              <a:t>Minimal</a:t>
            </a:r>
            <a:r>
              <a:rPr sz="2900" spc="135" dirty="0">
                <a:solidFill>
                  <a:srgbClr val="005ABF"/>
                </a:solidFill>
                <a:latin typeface="Calibri"/>
                <a:cs typeface="Calibri"/>
              </a:rPr>
              <a:t> </a:t>
            </a:r>
            <a:r>
              <a:rPr sz="2900" spc="215" dirty="0">
                <a:solidFill>
                  <a:srgbClr val="005ABF"/>
                </a:solidFill>
                <a:latin typeface="Calibri"/>
                <a:cs typeface="Calibri"/>
              </a:rPr>
              <a:t>Latency</a:t>
            </a:r>
            <a:endParaRPr sz="2900">
              <a:latin typeface="Calibri"/>
              <a:cs typeface="Calibri"/>
            </a:endParaRPr>
          </a:p>
          <a:p>
            <a:pPr marL="224790" marR="5080" indent="-212725">
              <a:lnSpc>
                <a:spcPct val="101499"/>
              </a:lnSpc>
              <a:spcBef>
                <a:spcPts val="1810"/>
              </a:spcBef>
              <a:buFont typeface="Times New Roman"/>
              <a:buChar char="•"/>
              <a:tabLst>
                <a:tab pos="226060" algn="l"/>
              </a:tabLst>
            </a:pPr>
            <a:r>
              <a:rPr sz="1950" spc="110" dirty="0">
                <a:solidFill>
                  <a:srgbClr val="005ABF"/>
                </a:solidFill>
                <a:latin typeface="Calibri"/>
                <a:cs typeface="Calibri"/>
              </a:rPr>
              <a:t>RDMA</a:t>
            </a:r>
            <a:r>
              <a:rPr sz="1950" spc="95" dirty="0">
                <a:solidFill>
                  <a:srgbClr val="005ABF"/>
                </a:solidFill>
                <a:latin typeface="Calibri"/>
                <a:cs typeface="Calibri"/>
              </a:rPr>
              <a:t> </a:t>
            </a:r>
            <a:r>
              <a:rPr sz="1950" spc="100" dirty="0">
                <a:solidFill>
                  <a:srgbClr val="005ABF"/>
                </a:solidFill>
                <a:latin typeface="Calibri"/>
                <a:cs typeface="Calibri"/>
              </a:rPr>
              <a:t>over</a:t>
            </a:r>
            <a:r>
              <a:rPr sz="1950" spc="95" dirty="0">
                <a:solidFill>
                  <a:srgbClr val="005ABF"/>
                </a:solidFill>
                <a:latin typeface="Calibri"/>
                <a:cs typeface="Calibri"/>
              </a:rPr>
              <a:t> </a:t>
            </a:r>
            <a:r>
              <a:rPr sz="1950" spc="155" dirty="0">
                <a:solidFill>
                  <a:srgbClr val="005ABF"/>
                </a:solidFill>
                <a:latin typeface="Calibri"/>
                <a:cs typeface="Calibri"/>
              </a:rPr>
              <a:t>Converged</a:t>
            </a:r>
            <a:r>
              <a:rPr sz="1950" spc="100" dirty="0">
                <a:solidFill>
                  <a:srgbClr val="005ABF"/>
                </a:solidFill>
                <a:latin typeface="Calibri"/>
                <a:cs typeface="Calibri"/>
              </a:rPr>
              <a:t> </a:t>
            </a:r>
            <a:r>
              <a:rPr sz="1950" spc="110" dirty="0">
                <a:solidFill>
                  <a:srgbClr val="005ABF"/>
                </a:solidFill>
                <a:latin typeface="Calibri"/>
                <a:cs typeface="Calibri"/>
              </a:rPr>
              <a:t>Ethernet</a:t>
            </a:r>
            <a:r>
              <a:rPr sz="1950" spc="95" dirty="0">
                <a:solidFill>
                  <a:srgbClr val="005ABF"/>
                </a:solidFill>
                <a:latin typeface="Calibri"/>
                <a:cs typeface="Calibri"/>
              </a:rPr>
              <a:t> </a:t>
            </a:r>
            <a:r>
              <a:rPr sz="1950" spc="160" dirty="0">
                <a:solidFill>
                  <a:srgbClr val="005ABF"/>
                </a:solidFill>
                <a:latin typeface="Calibri"/>
                <a:cs typeface="Calibri"/>
              </a:rPr>
              <a:t>(RoCE) 	</a:t>
            </a:r>
            <a:r>
              <a:rPr sz="1950" spc="155" dirty="0">
                <a:solidFill>
                  <a:srgbClr val="005ABF"/>
                </a:solidFill>
                <a:latin typeface="Calibri"/>
                <a:cs typeface="Calibri"/>
              </a:rPr>
              <a:t>v2</a:t>
            </a:r>
            <a:r>
              <a:rPr sz="1950" spc="90" dirty="0">
                <a:solidFill>
                  <a:srgbClr val="005ABF"/>
                </a:solidFill>
                <a:latin typeface="Calibri"/>
                <a:cs typeface="Calibri"/>
              </a:rPr>
              <a:t> </a:t>
            </a:r>
            <a:r>
              <a:rPr sz="1950" spc="140" dirty="0">
                <a:solidFill>
                  <a:srgbClr val="005ABF"/>
                </a:solidFill>
                <a:latin typeface="Calibri"/>
                <a:cs typeface="Calibri"/>
              </a:rPr>
              <a:t>enables</a:t>
            </a:r>
            <a:r>
              <a:rPr sz="1950" spc="95" dirty="0">
                <a:solidFill>
                  <a:srgbClr val="005ABF"/>
                </a:solidFill>
                <a:latin typeface="Calibri"/>
                <a:cs typeface="Calibri"/>
              </a:rPr>
              <a:t> </a:t>
            </a:r>
            <a:r>
              <a:rPr sz="1950" spc="60" dirty="0">
                <a:solidFill>
                  <a:srgbClr val="005ABF"/>
                </a:solidFill>
                <a:latin typeface="Calibri"/>
                <a:cs typeface="Calibri"/>
              </a:rPr>
              <a:t>Maui</a:t>
            </a:r>
            <a:r>
              <a:rPr sz="1950" spc="95" dirty="0">
                <a:solidFill>
                  <a:srgbClr val="005ABF"/>
                </a:solidFill>
                <a:latin typeface="Calibri"/>
                <a:cs typeface="Calibri"/>
              </a:rPr>
              <a:t> </a:t>
            </a:r>
            <a:r>
              <a:rPr sz="1950" spc="160" dirty="0">
                <a:solidFill>
                  <a:srgbClr val="005ABF"/>
                </a:solidFill>
                <a:latin typeface="Calibri"/>
                <a:cs typeface="Calibri"/>
              </a:rPr>
              <a:t>nodes</a:t>
            </a:r>
            <a:r>
              <a:rPr sz="1950" spc="95" dirty="0">
                <a:solidFill>
                  <a:srgbClr val="005ABF"/>
                </a:solidFill>
                <a:latin typeface="Calibri"/>
                <a:cs typeface="Calibri"/>
              </a:rPr>
              <a:t> </a:t>
            </a:r>
            <a:r>
              <a:rPr sz="1950" spc="114" dirty="0">
                <a:solidFill>
                  <a:srgbClr val="005ABF"/>
                </a:solidFill>
                <a:latin typeface="Calibri"/>
                <a:cs typeface="Calibri"/>
              </a:rPr>
              <a:t>to</a:t>
            </a:r>
            <a:r>
              <a:rPr sz="1950" spc="95" dirty="0">
                <a:solidFill>
                  <a:srgbClr val="005ABF"/>
                </a:solidFill>
                <a:latin typeface="Calibri"/>
                <a:cs typeface="Calibri"/>
              </a:rPr>
              <a:t> </a:t>
            </a:r>
            <a:r>
              <a:rPr sz="1950" spc="70" dirty="0">
                <a:solidFill>
                  <a:srgbClr val="005ABF"/>
                </a:solidFill>
                <a:latin typeface="Calibri"/>
                <a:cs typeface="Calibri"/>
              </a:rPr>
              <a:t>pull</a:t>
            </a:r>
            <a:r>
              <a:rPr sz="1950" spc="95" dirty="0">
                <a:solidFill>
                  <a:srgbClr val="005ABF"/>
                </a:solidFill>
                <a:latin typeface="Calibri"/>
                <a:cs typeface="Calibri"/>
              </a:rPr>
              <a:t> </a:t>
            </a:r>
            <a:r>
              <a:rPr sz="1950" spc="120" dirty="0">
                <a:solidFill>
                  <a:srgbClr val="005ABF"/>
                </a:solidFill>
                <a:latin typeface="Calibri"/>
                <a:cs typeface="Calibri"/>
              </a:rPr>
              <a:t>data 	directly</a:t>
            </a:r>
            <a:r>
              <a:rPr sz="1950" spc="35" dirty="0">
                <a:solidFill>
                  <a:srgbClr val="005ABF"/>
                </a:solidFill>
                <a:latin typeface="Calibri"/>
                <a:cs typeface="Calibri"/>
              </a:rPr>
              <a:t> </a:t>
            </a:r>
            <a:r>
              <a:rPr sz="1950" spc="105" dirty="0">
                <a:solidFill>
                  <a:srgbClr val="005ABF"/>
                </a:solidFill>
                <a:latin typeface="Calibri"/>
                <a:cs typeface="Calibri"/>
              </a:rPr>
              <a:t>from</a:t>
            </a:r>
            <a:r>
              <a:rPr sz="1950" spc="40" dirty="0">
                <a:solidFill>
                  <a:srgbClr val="005ABF"/>
                </a:solidFill>
                <a:latin typeface="Calibri"/>
                <a:cs typeface="Calibri"/>
              </a:rPr>
              <a:t> </a:t>
            </a:r>
            <a:r>
              <a:rPr sz="1950" spc="-10" dirty="0">
                <a:solidFill>
                  <a:srgbClr val="005ABF"/>
                </a:solidFill>
                <a:latin typeface="Calibri"/>
                <a:cs typeface="Calibri"/>
              </a:rPr>
              <a:t>z17</a:t>
            </a:r>
            <a:r>
              <a:rPr sz="1950" spc="35" dirty="0">
                <a:solidFill>
                  <a:srgbClr val="005ABF"/>
                </a:solidFill>
                <a:latin typeface="Calibri"/>
                <a:cs typeface="Calibri"/>
              </a:rPr>
              <a:t> </a:t>
            </a:r>
            <a:r>
              <a:rPr sz="1950" spc="90" dirty="0">
                <a:solidFill>
                  <a:srgbClr val="005ABF"/>
                </a:solidFill>
                <a:latin typeface="Calibri"/>
                <a:cs typeface="Calibri"/>
              </a:rPr>
              <a:t>memory.</a:t>
            </a:r>
            <a:endParaRPr sz="1950">
              <a:latin typeface="Calibri"/>
              <a:cs typeface="Calibri"/>
            </a:endParaRPr>
          </a:p>
          <a:p>
            <a:pPr marL="224790" marR="20320" indent="-212725">
              <a:lnSpc>
                <a:spcPct val="101499"/>
              </a:lnSpc>
              <a:spcBef>
                <a:spcPts val="500"/>
              </a:spcBef>
              <a:buFont typeface="Times New Roman"/>
              <a:buChar char="•"/>
              <a:tabLst>
                <a:tab pos="226060" algn="l"/>
              </a:tabLst>
            </a:pPr>
            <a:r>
              <a:rPr sz="1950" spc="185" dirty="0">
                <a:solidFill>
                  <a:srgbClr val="005ABF"/>
                </a:solidFill>
                <a:latin typeface="Calibri"/>
                <a:cs typeface="Calibri"/>
              </a:rPr>
              <a:t>Bypasses</a:t>
            </a:r>
            <a:r>
              <a:rPr sz="1950" spc="114" dirty="0">
                <a:solidFill>
                  <a:srgbClr val="005ABF"/>
                </a:solidFill>
                <a:latin typeface="Calibri"/>
                <a:cs typeface="Calibri"/>
              </a:rPr>
              <a:t> </a:t>
            </a:r>
            <a:r>
              <a:rPr sz="1950" spc="185" dirty="0">
                <a:solidFill>
                  <a:srgbClr val="005ABF"/>
                </a:solidFill>
                <a:latin typeface="Calibri"/>
                <a:cs typeface="Calibri"/>
              </a:rPr>
              <a:t>CPU</a:t>
            </a:r>
            <a:r>
              <a:rPr sz="1950" spc="114" dirty="0">
                <a:solidFill>
                  <a:srgbClr val="005ABF"/>
                </a:solidFill>
                <a:latin typeface="Calibri"/>
                <a:cs typeface="Calibri"/>
              </a:rPr>
              <a:t> </a:t>
            </a:r>
            <a:r>
              <a:rPr sz="1950" spc="75" dirty="0">
                <a:solidFill>
                  <a:srgbClr val="005ABF"/>
                </a:solidFill>
                <a:latin typeface="Calibri"/>
                <a:cs typeface="Calibri"/>
              </a:rPr>
              <a:t>intervention,</a:t>
            </a:r>
            <a:r>
              <a:rPr sz="1950" spc="114" dirty="0">
                <a:solidFill>
                  <a:srgbClr val="005ABF"/>
                </a:solidFill>
                <a:latin typeface="Calibri"/>
                <a:cs typeface="Calibri"/>
              </a:rPr>
              <a:t> achieving 	</a:t>
            </a:r>
            <a:r>
              <a:rPr sz="1950" spc="160" dirty="0">
                <a:solidFill>
                  <a:srgbClr val="005ABF"/>
                </a:solidFill>
                <a:latin typeface="Calibri"/>
                <a:cs typeface="Calibri"/>
              </a:rPr>
              <a:t>near-</a:t>
            </a:r>
            <a:r>
              <a:rPr sz="1950" spc="140" dirty="0">
                <a:solidFill>
                  <a:srgbClr val="005ABF"/>
                </a:solidFill>
                <a:latin typeface="Calibri"/>
                <a:cs typeface="Calibri"/>
              </a:rPr>
              <a:t>zero</a:t>
            </a:r>
            <a:r>
              <a:rPr sz="1950" spc="95" dirty="0">
                <a:solidFill>
                  <a:srgbClr val="005ABF"/>
                </a:solidFill>
                <a:latin typeface="Calibri"/>
                <a:cs typeface="Calibri"/>
              </a:rPr>
              <a:t> </a:t>
            </a:r>
            <a:r>
              <a:rPr sz="1950" spc="105" dirty="0">
                <a:solidFill>
                  <a:srgbClr val="005ABF"/>
                </a:solidFill>
                <a:latin typeface="Calibri"/>
                <a:cs typeface="Calibri"/>
              </a:rPr>
              <a:t>lag</a:t>
            </a:r>
            <a:r>
              <a:rPr sz="1950" spc="100" dirty="0">
                <a:solidFill>
                  <a:srgbClr val="005ABF"/>
                </a:solidFill>
                <a:latin typeface="Calibri"/>
                <a:cs typeface="Calibri"/>
              </a:rPr>
              <a:t> </a:t>
            </a:r>
            <a:r>
              <a:rPr sz="1950" spc="75" dirty="0">
                <a:solidFill>
                  <a:srgbClr val="005ABF"/>
                </a:solidFill>
                <a:latin typeface="Calibri"/>
                <a:cs typeface="Calibri"/>
              </a:rPr>
              <a:t>for</a:t>
            </a:r>
            <a:r>
              <a:rPr sz="1950" spc="100" dirty="0">
                <a:solidFill>
                  <a:srgbClr val="005ABF"/>
                </a:solidFill>
                <a:latin typeface="Calibri"/>
                <a:cs typeface="Calibri"/>
              </a:rPr>
              <a:t> </a:t>
            </a:r>
            <a:r>
              <a:rPr sz="1950" spc="105" dirty="0">
                <a:solidFill>
                  <a:srgbClr val="005ABF"/>
                </a:solidFill>
                <a:latin typeface="Calibri"/>
                <a:cs typeface="Calibri"/>
              </a:rPr>
              <a:t>real-</a:t>
            </a:r>
            <a:r>
              <a:rPr sz="1950" spc="160" dirty="0">
                <a:solidFill>
                  <a:srgbClr val="005ABF"/>
                </a:solidFill>
                <a:latin typeface="Calibri"/>
                <a:cs typeface="Calibri"/>
              </a:rPr>
              <a:t>time</a:t>
            </a:r>
            <a:r>
              <a:rPr sz="1950" spc="100" dirty="0">
                <a:solidFill>
                  <a:srgbClr val="005ABF"/>
                </a:solidFill>
                <a:latin typeface="Calibri"/>
                <a:cs typeface="Calibri"/>
              </a:rPr>
              <a:t> </a:t>
            </a:r>
            <a:r>
              <a:rPr sz="1950" spc="110" dirty="0">
                <a:solidFill>
                  <a:srgbClr val="005ABF"/>
                </a:solidFill>
                <a:latin typeface="Calibri"/>
                <a:cs typeface="Calibri"/>
              </a:rPr>
              <a:t>holographic 	</a:t>
            </a:r>
            <a:r>
              <a:rPr sz="1950" spc="90" dirty="0">
                <a:solidFill>
                  <a:srgbClr val="005ABF"/>
                </a:solidFill>
                <a:latin typeface="Calibri"/>
                <a:cs typeface="Calibri"/>
              </a:rPr>
              <a:t>streaming.</a:t>
            </a:r>
            <a:endParaRPr sz="1950">
              <a:latin typeface="Calibri"/>
              <a:cs typeface="Calibri"/>
            </a:endParaRPr>
          </a:p>
        </p:txBody>
      </p:sp>
      <p:sp>
        <p:nvSpPr>
          <p:cNvPr id="14" name="object 14"/>
          <p:cNvSpPr txBox="1"/>
          <p:nvPr/>
        </p:nvSpPr>
        <p:spPr>
          <a:xfrm>
            <a:off x="17706251" y="9479836"/>
            <a:ext cx="160655" cy="323215"/>
          </a:xfrm>
          <a:prstGeom prst="rect">
            <a:avLst/>
          </a:prstGeom>
        </p:spPr>
        <p:txBody>
          <a:bodyPr vert="horz" wrap="square" lIns="0" tIns="10795" rIns="0" bIns="0" rtlCol="0">
            <a:spAutoFit/>
          </a:bodyPr>
          <a:lstStyle/>
          <a:p>
            <a:pPr marL="12700">
              <a:lnSpc>
                <a:spcPct val="100000"/>
              </a:lnSpc>
              <a:spcBef>
                <a:spcPts val="85"/>
              </a:spcBef>
            </a:pPr>
            <a:r>
              <a:rPr sz="1800" spc="95" dirty="0">
                <a:solidFill>
                  <a:srgbClr val="005ABF"/>
                </a:solidFill>
                <a:latin typeface="Calibri"/>
                <a:cs typeface="Calibri"/>
              </a:rPr>
              <a:t>3</a:t>
            </a:r>
            <a:endParaRPr sz="1800">
              <a:latin typeface="Calibri"/>
              <a:cs typeface="Calibri"/>
            </a:endParaRPr>
          </a:p>
        </p:txBody>
      </p:sp>
      <p:sp>
        <p:nvSpPr>
          <p:cNvPr id="11" name="object 11"/>
          <p:cNvSpPr txBox="1"/>
          <p:nvPr/>
        </p:nvSpPr>
        <p:spPr>
          <a:xfrm>
            <a:off x="6645459" y="5134147"/>
            <a:ext cx="4679950" cy="2572385"/>
          </a:xfrm>
          <a:prstGeom prst="rect">
            <a:avLst/>
          </a:prstGeom>
        </p:spPr>
        <p:txBody>
          <a:bodyPr vert="horz" wrap="square" lIns="0" tIns="12700" rIns="0" bIns="0" rtlCol="0">
            <a:spAutoFit/>
          </a:bodyPr>
          <a:lstStyle/>
          <a:p>
            <a:pPr marL="12700">
              <a:lnSpc>
                <a:spcPct val="100000"/>
              </a:lnSpc>
              <a:spcBef>
                <a:spcPts val="100"/>
              </a:spcBef>
            </a:pPr>
            <a:r>
              <a:rPr sz="2900" spc="180" dirty="0">
                <a:solidFill>
                  <a:srgbClr val="005ABF"/>
                </a:solidFill>
                <a:latin typeface="Calibri"/>
                <a:cs typeface="Calibri"/>
              </a:rPr>
              <a:t>Ultra-</a:t>
            </a:r>
            <a:r>
              <a:rPr sz="2900" spc="175" dirty="0">
                <a:solidFill>
                  <a:srgbClr val="005ABF"/>
                </a:solidFill>
                <a:latin typeface="Calibri"/>
                <a:cs typeface="Calibri"/>
              </a:rPr>
              <a:t>Fast</a:t>
            </a:r>
            <a:r>
              <a:rPr sz="2900" spc="125" dirty="0">
                <a:solidFill>
                  <a:srgbClr val="005ABF"/>
                </a:solidFill>
                <a:latin typeface="Calibri"/>
                <a:cs typeface="Calibri"/>
              </a:rPr>
              <a:t> </a:t>
            </a:r>
            <a:r>
              <a:rPr sz="2900" spc="165" dirty="0">
                <a:solidFill>
                  <a:srgbClr val="005ABF"/>
                </a:solidFill>
                <a:latin typeface="Calibri"/>
                <a:cs typeface="Calibri"/>
              </a:rPr>
              <a:t>Data</a:t>
            </a:r>
            <a:r>
              <a:rPr sz="2900" spc="125" dirty="0">
                <a:solidFill>
                  <a:srgbClr val="005ABF"/>
                </a:solidFill>
                <a:latin typeface="Calibri"/>
                <a:cs typeface="Calibri"/>
              </a:rPr>
              <a:t> </a:t>
            </a:r>
            <a:r>
              <a:rPr sz="2900" spc="140" dirty="0">
                <a:solidFill>
                  <a:srgbClr val="005ABF"/>
                </a:solidFill>
                <a:latin typeface="Calibri"/>
                <a:cs typeface="Calibri"/>
              </a:rPr>
              <a:t>Transport</a:t>
            </a:r>
            <a:endParaRPr sz="2900">
              <a:latin typeface="Calibri"/>
              <a:cs typeface="Calibri"/>
            </a:endParaRPr>
          </a:p>
          <a:p>
            <a:pPr marL="225425" indent="-212725">
              <a:lnSpc>
                <a:spcPct val="100000"/>
              </a:lnSpc>
              <a:spcBef>
                <a:spcPts val="1845"/>
              </a:spcBef>
              <a:buFont typeface="Times New Roman"/>
              <a:buChar char="•"/>
              <a:tabLst>
                <a:tab pos="225425" algn="l"/>
              </a:tabLst>
            </a:pPr>
            <a:r>
              <a:rPr sz="1950" spc="155" dirty="0">
                <a:solidFill>
                  <a:srgbClr val="005ABF"/>
                </a:solidFill>
                <a:latin typeface="Calibri"/>
                <a:cs typeface="Calibri"/>
              </a:rPr>
              <a:t>Dedicated</a:t>
            </a:r>
            <a:r>
              <a:rPr sz="1950" spc="90" dirty="0">
                <a:solidFill>
                  <a:srgbClr val="005ABF"/>
                </a:solidFill>
                <a:latin typeface="Calibri"/>
                <a:cs typeface="Calibri"/>
              </a:rPr>
              <a:t> </a:t>
            </a:r>
            <a:r>
              <a:rPr sz="1950" spc="165" dirty="0">
                <a:solidFill>
                  <a:srgbClr val="005ABF"/>
                </a:solidFill>
                <a:latin typeface="Calibri"/>
                <a:cs typeface="Calibri"/>
              </a:rPr>
              <a:t>high-</a:t>
            </a:r>
            <a:r>
              <a:rPr sz="1950" spc="200" dirty="0">
                <a:solidFill>
                  <a:srgbClr val="005ABF"/>
                </a:solidFill>
                <a:latin typeface="Calibri"/>
                <a:cs typeface="Calibri"/>
              </a:rPr>
              <a:t>speed</a:t>
            </a:r>
            <a:r>
              <a:rPr sz="1950" spc="95" dirty="0">
                <a:solidFill>
                  <a:srgbClr val="005ABF"/>
                </a:solidFill>
                <a:latin typeface="Calibri"/>
                <a:cs typeface="Calibri"/>
              </a:rPr>
              <a:t> </a:t>
            </a:r>
            <a:r>
              <a:rPr sz="1950" spc="120" dirty="0">
                <a:solidFill>
                  <a:srgbClr val="005ABF"/>
                </a:solidFill>
                <a:latin typeface="Calibri"/>
                <a:cs typeface="Calibri"/>
              </a:rPr>
              <a:t>ﬁber</a:t>
            </a:r>
            <a:r>
              <a:rPr sz="1950" spc="90" dirty="0">
                <a:solidFill>
                  <a:srgbClr val="005ABF"/>
                </a:solidFill>
                <a:latin typeface="Calibri"/>
                <a:cs typeface="Calibri"/>
              </a:rPr>
              <a:t> </a:t>
            </a:r>
            <a:r>
              <a:rPr sz="1950" spc="75" dirty="0">
                <a:solidFill>
                  <a:srgbClr val="005ABF"/>
                </a:solidFill>
                <a:latin typeface="Calibri"/>
                <a:cs typeface="Calibri"/>
              </a:rPr>
              <a:t>or</a:t>
            </a:r>
            <a:endParaRPr sz="1950">
              <a:latin typeface="Calibri"/>
              <a:cs typeface="Calibri"/>
            </a:endParaRPr>
          </a:p>
          <a:p>
            <a:pPr marL="226060" marR="5080">
              <a:lnSpc>
                <a:spcPct val="101499"/>
              </a:lnSpc>
            </a:pPr>
            <a:r>
              <a:rPr sz="1950" spc="145" dirty="0">
                <a:solidFill>
                  <a:srgbClr val="005ABF"/>
                </a:solidFill>
                <a:latin typeface="Calibri"/>
                <a:cs typeface="Calibri"/>
              </a:rPr>
              <a:t>laser-</a:t>
            </a:r>
            <a:r>
              <a:rPr sz="1950" spc="245" dirty="0">
                <a:solidFill>
                  <a:srgbClr val="005ABF"/>
                </a:solidFill>
                <a:latin typeface="Calibri"/>
                <a:cs typeface="Calibri"/>
              </a:rPr>
              <a:t>comm</a:t>
            </a:r>
            <a:r>
              <a:rPr sz="1950" spc="100" dirty="0">
                <a:solidFill>
                  <a:srgbClr val="005ABF"/>
                </a:solidFill>
                <a:latin typeface="Calibri"/>
                <a:cs typeface="Calibri"/>
              </a:rPr>
              <a:t> </a:t>
            </a:r>
            <a:r>
              <a:rPr sz="1950" spc="55" dirty="0">
                <a:solidFill>
                  <a:srgbClr val="005ABF"/>
                </a:solidFill>
                <a:latin typeface="Calibri"/>
                <a:cs typeface="Calibri"/>
              </a:rPr>
              <a:t>link</a:t>
            </a:r>
            <a:r>
              <a:rPr sz="1950" spc="100" dirty="0">
                <a:solidFill>
                  <a:srgbClr val="005ABF"/>
                </a:solidFill>
                <a:latin typeface="Calibri"/>
                <a:cs typeface="Calibri"/>
              </a:rPr>
              <a:t> </a:t>
            </a:r>
            <a:r>
              <a:rPr sz="1950" spc="135" dirty="0">
                <a:solidFill>
                  <a:srgbClr val="005ABF"/>
                </a:solidFill>
                <a:latin typeface="Calibri"/>
                <a:cs typeface="Calibri"/>
              </a:rPr>
              <a:t>ensures</a:t>
            </a:r>
            <a:r>
              <a:rPr sz="1950" spc="100" dirty="0">
                <a:solidFill>
                  <a:srgbClr val="005ABF"/>
                </a:solidFill>
                <a:latin typeface="Calibri"/>
                <a:cs typeface="Calibri"/>
              </a:rPr>
              <a:t> </a:t>
            </a:r>
            <a:r>
              <a:rPr sz="1950" spc="80" dirty="0">
                <a:solidFill>
                  <a:srgbClr val="005ABF"/>
                </a:solidFill>
                <a:latin typeface="Calibri"/>
                <a:cs typeface="Calibri"/>
              </a:rPr>
              <a:t>rapid,</a:t>
            </a:r>
            <a:r>
              <a:rPr sz="1950" spc="100" dirty="0">
                <a:solidFill>
                  <a:srgbClr val="005ABF"/>
                </a:solidFill>
                <a:latin typeface="Calibri"/>
                <a:cs typeface="Calibri"/>
              </a:rPr>
              <a:t> </a:t>
            </a:r>
            <a:r>
              <a:rPr sz="1950" spc="145" dirty="0">
                <a:solidFill>
                  <a:srgbClr val="005ABF"/>
                </a:solidFill>
                <a:latin typeface="Calibri"/>
                <a:cs typeface="Calibri"/>
              </a:rPr>
              <a:t>secure </a:t>
            </a:r>
            <a:r>
              <a:rPr sz="1950" spc="100" dirty="0">
                <a:solidFill>
                  <a:srgbClr val="005ABF"/>
                </a:solidFill>
                <a:latin typeface="Calibri"/>
                <a:cs typeface="Calibri"/>
              </a:rPr>
              <a:t>transmission.</a:t>
            </a:r>
            <a:endParaRPr sz="1950">
              <a:latin typeface="Calibri"/>
              <a:cs typeface="Calibri"/>
            </a:endParaRPr>
          </a:p>
          <a:p>
            <a:pPr marL="224790" marR="532765" indent="-212725">
              <a:lnSpc>
                <a:spcPct val="101499"/>
              </a:lnSpc>
              <a:spcBef>
                <a:spcPts val="500"/>
              </a:spcBef>
              <a:buFont typeface="Times New Roman"/>
              <a:buChar char="•"/>
              <a:tabLst>
                <a:tab pos="226060" algn="l"/>
              </a:tabLst>
            </a:pPr>
            <a:r>
              <a:rPr sz="1950" spc="60" dirty="0">
                <a:solidFill>
                  <a:srgbClr val="005ABF"/>
                </a:solidFill>
                <a:latin typeface="Calibri"/>
                <a:cs typeface="Calibri"/>
              </a:rPr>
              <a:t>AT&amp;T</a:t>
            </a:r>
            <a:r>
              <a:rPr sz="1950" spc="95" dirty="0">
                <a:solidFill>
                  <a:srgbClr val="005ABF"/>
                </a:solidFill>
                <a:latin typeface="Calibri"/>
                <a:cs typeface="Calibri"/>
              </a:rPr>
              <a:t> </a:t>
            </a:r>
            <a:r>
              <a:rPr sz="1950" spc="125" dirty="0">
                <a:solidFill>
                  <a:srgbClr val="005ABF"/>
                </a:solidFill>
                <a:latin typeface="Calibri"/>
                <a:cs typeface="Calibri"/>
              </a:rPr>
              <a:t>partnership</a:t>
            </a:r>
            <a:r>
              <a:rPr sz="1950" spc="100" dirty="0">
                <a:solidFill>
                  <a:srgbClr val="005ABF"/>
                </a:solidFill>
                <a:latin typeface="Calibri"/>
                <a:cs typeface="Calibri"/>
              </a:rPr>
              <a:t> </a:t>
            </a:r>
            <a:r>
              <a:rPr sz="1950" spc="135" dirty="0">
                <a:solidFill>
                  <a:srgbClr val="005ABF"/>
                </a:solidFill>
                <a:latin typeface="Calibri"/>
                <a:cs typeface="Calibri"/>
              </a:rPr>
              <a:t>provides</a:t>
            </a:r>
            <a:r>
              <a:rPr sz="1950" spc="100" dirty="0">
                <a:solidFill>
                  <a:srgbClr val="005ABF"/>
                </a:solidFill>
                <a:latin typeface="Calibri"/>
                <a:cs typeface="Calibri"/>
              </a:rPr>
              <a:t> </a:t>
            </a:r>
            <a:r>
              <a:rPr sz="1950" spc="120" dirty="0">
                <a:solidFill>
                  <a:srgbClr val="005ABF"/>
                </a:solidFill>
                <a:latin typeface="Calibri"/>
                <a:cs typeface="Calibri"/>
              </a:rPr>
              <a:t>robust 	</a:t>
            </a:r>
            <a:r>
              <a:rPr sz="1950" spc="105" dirty="0">
                <a:solidFill>
                  <a:srgbClr val="005ABF"/>
                </a:solidFill>
                <a:latin typeface="Calibri"/>
                <a:cs typeface="Calibri"/>
              </a:rPr>
              <a:t>infrastructure</a:t>
            </a:r>
            <a:r>
              <a:rPr sz="1950" spc="100" dirty="0">
                <a:solidFill>
                  <a:srgbClr val="005ABF"/>
                </a:solidFill>
                <a:latin typeface="Calibri"/>
                <a:cs typeface="Calibri"/>
              </a:rPr>
              <a:t> </a:t>
            </a:r>
            <a:r>
              <a:rPr sz="1950" spc="75" dirty="0">
                <a:solidFill>
                  <a:srgbClr val="005ABF"/>
                </a:solidFill>
                <a:latin typeface="Calibri"/>
                <a:cs typeface="Calibri"/>
              </a:rPr>
              <a:t>for</a:t>
            </a:r>
            <a:r>
              <a:rPr sz="1950" spc="105" dirty="0">
                <a:solidFill>
                  <a:srgbClr val="005ABF"/>
                </a:solidFill>
                <a:latin typeface="Calibri"/>
                <a:cs typeface="Calibri"/>
              </a:rPr>
              <a:t> </a:t>
            </a:r>
            <a:r>
              <a:rPr sz="1950" spc="155" dirty="0">
                <a:solidFill>
                  <a:srgbClr val="005ABF"/>
                </a:solidFill>
                <a:latin typeface="Calibri"/>
                <a:cs typeface="Calibri"/>
              </a:rPr>
              <a:t>Paciﬁc</a:t>
            </a:r>
            <a:r>
              <a:rPr sz="1950" spc="105" dirty="0">
                <a:solidFill>
                  <a:srgbClr val="005ABF"/>
                </a:solidFill>
                <a:latin typeface="Calibri"/>
                <a:cs typeface="Calibri"/>
              </a:rPr>
              <a:t> </a:t>
            </a:r>
            <a:r>
              <a:rPr sz="1950" spc="110" dirty="0">
                <a:solidFill>
                  <a:srgbClr val="005ABF"/>
                </a:solidFill>
                <a:latin typeface="Calibri"/>
                <a:cs typeface="Calibri"/>
              </a:rPr>
              <a:t>Bridge 	</a:t>
            </a:r>
            <a:r>
              <a:rPr sz="1950" spc="95" dirty="0">
                <a:solidFill>
                  <a:srgbClr val="005ABF"/>
                </a:solidFill>
                <a:latin typeface="Calibri"/>
                <a:cs typeface="Calibri"/>
              </a:rPr>
              <a:t>operations.</a:t>
            </a:r>
            <a:endParaRPr sz="1950">
              <a:latin typeface="Calibri"/>
              <a:cs typeface="Calibri"/>
            </a:endParaRPr>
          </a:p>
        </p:txBody>
      </p:sp>
      <p:sp>
        <p:nvSpPr>
          <p:cNvPr id="12" name="object 12"/>
          <p:cNvSpPr txBox="1"/>
          <p:nvPr/>
        </p:nvSpPr>
        <p:spPr>
          <a:xfrm>
            <a:off x="905902" y="5134147"/>
            <a:ext cx="4669155" cy="1743710"/>
          </a:xfrm>
          <a:prstGeom prst="rect">
            <a:avLst/>
          </a:prstGeom>
        </p:spPr>
        <p:txBody>
          <a:bodyPr vert="horz" wrap="square" lIns="0" tIns="12700" rIns="0" bIns="0" rtlCol="0">
            <a:spAutoFit/>
          </a:bodyPr>
          <a:lstStyle/>
          <a:p>
            <a:pPr marL="12700" marR="5080">
              <a:lnSpc>
                <a:spcPct val="100000"/>
              </a:lnSpc>
              <a:spcBef>
                <a:spcPts val="100"/>
              </a:spcBef>
            </a:pPr>
            <a:r>
              <a:rPr sz="2900" spc="175" dirty="0">
                <a:solidFill>
                  <a:srgbClr val="005ABF"/>
                </a:solidFill>
                <a:latin typeface="Calibri"/>
                <a:cs typeface="Calibri"/>
              </a:rPr>
              <a:t>Hardware-</a:t>
            </a:r>
            <a:r>
              <a:rPr sz="2900" spc="160" dirty="0">
                <a:solidFill>
                  <a:srgbClr val="005ABF"/>
                </a:solidFill>
                <a:latin typeface="Calibri"/>
                <a:cs typeface="Calibri"/>
              </a:rPr>
              <a:t>Level</a:t>
            </a:r>
            <a:r>
              <a:rPr sz="2900" spc="150" dirty="0">
                <a:solidFill>
                  <a:srgbClr val="005ABF"/>
                </a:solidFill>
                <a:latin typeface="Calibri"/>
                <a:cs typeface="Calibri"/>
              </a:rPr>
              <a:t> </a:t>
            </a:r>
            <a:r>
              <a:rPr sz="2900" spc="175" dirty="0">
                <a:solidFill>
                  <a:srgbClr val="005ABF"/>
                </a:solidFill>
                <a:latin typeface="Calibri"/>
                <a:cs typeface="Calibri"/>
              </a:rPr>
              <a:t>Encryption </a:t>
            </a:r>
            <a:r>
              <a:rPr sz="2900" spc="135" dirty="0">
                <a:solidFill>
                  <a:srgbClr val="005ABF"/>
                </a:solidFill>
                <a:latin typeface="Calibri"/>
                <a:cs typeface="Calibri"/>
              </a:rPr>
              <a:t>&amp;</a:t>
            </a:r>
            <a:r>
              <a:rPr sz="2900" spc="114" dirty="0">
                <a:solidFill>
                  <a:srgbClr val="005ABF"/>
                </a:solidFill>
                <a:latin typeface="Calibri"/>
                <a:cs typeface="Calibri"/>
              </a:rPr>
              <a:t> </a:t>
            </a:r>
            <a:r>
              <a:rPr sz="2900" spc="135" dirty="0">
                <a:solidFill>
                  <a:srgbClr val="005ABF"/>
                </a:solidFill>
                <a:latin typeface="Calibri"/>
                <a:cs typeface="Calibri"/>
              </a:rPr>
              <a:t>Packetization</a:t>
            </a:r>
            <a:endParaRPr sz="2900">
              <a:latin typeface="Calibri"/>
              <a:cs typeface="Calibri"/>
            </a:endParaRPr>
          </a:p>
          <a:p>
            <a:pPr marL="224790" marR="149225" indent="-212725">
              <a:lnSpc>
                <a:spcPct val="101499"/>
              </a:lnSpc>
              <a:spcBef>
                <a:spcPts val="1810"/>
              </a:spcBef>
              <a:buFont typeface="Times New Roman"/>
              <a:buChar char="•"/>
              <a:tabLst>
                <a:tab pos="226060" algn="l"/>
              </a:tabLst>
            </a:pPr>
            <a:r>
              <a:rPr sz="1950" dirty="0">
                <a:solidFill>
                  <a:srgbClr val="005ABF"/>
                </a:solidFill>
                <a:latin typeface="Calibri"/>
                <a:cs typeface="Calibri"/>
              </a:rPr>
              <a:t>IBM</a:t>
            </a:r>
            <a:r>
              <a:rPr sz="1950" spc="75" dirty="0">
                <a:solidFill>
                  <a:srgbClr val="005ABF"/>
                </a:solidFill>
                <a:latin typeface="Calibri"/>
                <a:cs typeface="Calibri"/>
              </a:rPr>
              <a:t> </a:t>
            </a:r>
            <a:r>
              <a:rPr sz="1950" spc="-10" dirty="0">
                <a:solidFill>
                  <a:srgbClr val="005ABF"/>
                </a:solidFill>
                <a:latin typeface="Calibri"/>
                <a:cs typeface="Calibri"/>
              </a:rPr>
              <a:t>z17</a:t>
            </a:r>
            <a:r>
              <a:rPr sz="1950" spc="80" dirty="0">
                <a:solidFill>
                  <a:srgbClr val="005ABF"/>
                </a:solidFill>
                <a:latin typeface="Calibri"/>
                <a:cs typeface="Calibri"/>
              </a:rPr>
              <a:t> </a:t>
            </a:r>
            <a:r>
              <a:rPr sz="1950" spc="114" dirty="0">
                <a:solidFill>
                  <a:srgbClr val="005ABF"/>
                </a:solidFill>
                <a:latin typeface="Calibri"/>
                <a:cs typeface="Calibri"/>
              </a:rPr>
              <a:t>DPU</a:t>
            </a:r>
            <a:r>
              <a:rPr sz="1950" spc="80" dirty="0">
                <a:solidFill>
                  <a:srgbClr val="005ABF"/>
                </a:solidFill>
                <a:latin typeface="Calibri"/>
                <a:cs typeface="Calibri"/>
              </a:rPr>
              <a:t> </a:t>
            </a:r>
            <a:r>
              <a:rPr sz="1950" spc="165" dirty="0">
                <a:solidFill>
                  <a:srgbClr val="005ABF"/>
                </a:solidFill>
                <a:latin typeface="Calibri"/>
                <a:cs typeface="Calibri"/>
              </a:rPr>
              <a:t>encrypts</a:t>
            </a:r>
            <a:r>
              <a:rPr sz="1950" spc="80" dirty="0">
                <a:solidFill>
                  <a:srgbClr val="005ABF"/>
                </a:solidFill>
                <a:latin typeface="Calibri"/>
                <a:cs typeface="Calibri"/>
              </a:rPr>
              <a:t> </a:t>
            </a:r>
            <a:r>
              <a:rPr sz="1950" spc="145" dirty="0">
                <a:solidFill>
                  <a:srgbClr val="005ABF"/>
                </a:solidFill>
                <a:latin typeface="Calibri"/>
                <a:cs typeface="Calibri"/>
              </a:rPr>
              <a:t>and</a:t>
            </a:r>
            <a:r>
              <a:rPr sz="1950" spc="75" dirty="0">
                <a:solidFill>
                  <a:srgbClr val="005ABF"/>
                </a:solidFill>
                <a:latin typeface="Calibri"/>
                <a:cs typeface="Calibri"/>
              </a:rPr>
              <a:t> </a:t>
            </a:r>
            <a:r>
              <a:rPr sz="1950" spc="135" dirty="0">
                <a:solidFill>
                  <a:srgbClr val="005ABF"/>
                </a:solidFill>
                <a:latin typeface="Calibri"/>
                <a:cs typeface="Calibri"/>
              </a:rPr>
              <a:t>packetizes 	</a:t>
            </a:r>
            <a:r>
              <a:rPr sz="1950" spc="140" dirty="0">
                <a:solidFill>
                  <a:srgbClr val="005ABF"/>
                </a:solidFill>
                <a:latin typeface="Calibri"/>
                <a:cs typeface="Calibri"/>
              </a:rPr>
              <a:t>data</a:t>
            </a:r>
            <a:r>
              <a:rPr sz="1950" spc="95" dirty="0">
                <a:solidFill>
                  <a:srgbClr val="005ABF"/>
                </a:solidFill>
                <a:latin typeface="Calibri"/>
                <a:cs typeface="Calibri"/>
              </a:rPr>
              <a:t> </a:t>
            </a:r>
            <a:r>
              <a:rPr sz="1950" spc="110" dirty="0">
                <a:solidFill>
                  <a:srgbClr val="005ABF"/>
                </a:solidFill>
                <a:latin typeface="Calibri"/>
                <a:cs typeface="Calibri"/>
              </a:rPr>
              <a:t>at</a:t>
            </a:r>
            <a:r>
              <a:rPr sz="1950" spc="100" dirty="0">
                <a:solidFill>
                  <a:srgbClr val="005ABF"/>
                </a:solidFill>
                <a:latin typeface="Calibri"/>
                <a:cs typeface="Calibri"/>
              </a:rPr>
              <a:t> </a:t>
            </a:r>
            <a:r>
              <a:rPr sz="1950" spc="120" dirty="0">
                <a:solidFill>
                  <a:srgbClr val="005ABF"/>
                </a:solidFill>
                <a:latin typeface="Calibri"/>
                <a:cs typeface="Calibri"/>
              </a:rPr>
              <a:t>the</a:t>
            </a:r>
            <a:r>
              <a:rPr sz="1950" spc="100" dirty="0">
                <a:solidFill>
                  <a:srgbClr val="005ABF"/>
                </a:solidFill>
                <a:latin typeface="Calibri"/>
                <a:cs typeface="Calibri"/>
              </a:rPr>
              <a:t> hardware </a:t>
            </a:r>
            <a:r>
              <a:rPr sz="1950" spc="-10" dirty="0">
                <a:solidFill>
                  <a:srgbClr val="005ABF"/>
                </a:solidFill>
                <a:latin typeface="Calibri"/>
                <a:cs typeface="Calibri"/>
              </a:rPr>
              <a:t>layer.</a:t>
            </a:r>
            <a:endParaRPr sz="1950">
              <a:latin typeface="Calibri"/>
              <a:cs typeface="Calibri"/>
            </a:endParaRPr>
          </a:p>
        </p:txBody>
      </p:sp>
      <p:sp>
        <p:nvSpPr>
          <p:cNvPr id="13" name="object 13" descr="$PPTXTitle"/>
          <p:cNvSpPr txBox="1">
            <a:spLocks noGrp="1"/>
          </p:cNvSpPr>
          <p:nvPr>
            <p:ph type="title"/>
          </p:nvPr>
        </p:nvSpPr>
        <p:spPr>
          <a:xfrm>
            <a:off x="905899" y="1085414"/>
            <a:ext cx="10723880" cy="1954681"/>
          </a:xfrm>
          <a:prstGeom prst="rect">
            <a:avLst/>
          </a:prstGeom>
        </p:spPr>
        <p:txBody>
          <a:bodyPr vert="horz" wrap="square" lIns="0" tIns="533697" rIns="0" bIns="0" rtlCol="0">
            <a:spAutoFit/>
          </a:bodyPr>
          <a:lstStyle/>
          <a:p>
            <a:pPr marL="12065">
              <a:lnSpc>
                <a:spcPct val="100000"/>
              </a:lnSpc>
              <a:spcBef>
                <a:spcPts val="100"/>
              </a:spcBef>
            </a:pPr>
            <a:r>
              <a:rPr lang="en-US" b="1" dirty="0"/>
              <a:t>Who We Are (The "What")</a:t>
            </a:r>
            <a:br>
              <a:rPr lang="en-US" spc="270" dirty="0"/>
            </a:br>
            <a:r>
              <a:rPr spc="270" dirty="0"/>
              <a:t>Streaming</a:t>
            </a:r>
            <a:r>
              <a:rPr spc="195" dirty="0"/>
              <a:t> </a:t>
            </a:r>
            <a:r>
              <a:rPr spc="265" dirty="0"/>
              <a:t>Architecture</a:t>
            </a:r>
            <a:r>
              <a:rPr spc="200" dirty="0"/>
              <a:t> </a:t>
            </a:r>
            <a:r>
              <a:rPr spc="225" dirty="0"/>
              <a:t>Overview</a:t>
            </a:r>
          </a:p>
        </p:txBody>
      </p:sp>
    </p:spTree>
  </p:cSld>
  <p:clrMapOvr>
    <a:masterClrMapping/>
  </p:clrMapOvr>
  <mc:AlternateContent xmlns:mc="http://schemas.openxmlformats.org/markup-compatibility/2006" xmlns:p14="http://schemas.microsoft.com/office/powerpoint/2010/main">
    <mc:Choice Requires="p14">
      <p:transition spd="slow" p14:dur="2000" advTm="5382"/>
    </mc:Choice>
    <mc:Fallback xmlns="">
      <p:transition spd="slow" advTm="5382"/>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800341" y="952500"/>
            <a:ext cx="6701790" cy="2498696"/>
          </a:xfrm>
          <a:prstGeom prst="rect">
            <a:avLst/>
          </a:prstGeom>
        </p:spPr>
        <p:txBody>
          <a:bodyPr vert="horz" wrap="square" lIns="0" tIns="129539" rIns="0" bIns="0" rtlCol="0">
            <a:spAutoFit/>
          </a:bodyPr>
          <a:lstStyle/>
          <a:p>
            <a:pPr marL="12700" marR="5080">
              <a:lnSpc>
                <a:spcPts val="4600"/>
              </a:lnSpc>
              <a:spcBef>
                <a:spcPts val="1019"/>
              </a:spcBef>
            </a:pPr>
            <a:r>
              <a:rPr lang="en-US" b="1" dirty="0"/>
              <a:t>The CDVS Advantage (The "How")</a:t>
            </a:r>
            <a:br>
              <a:rPr lang="en-US" b="1" spc="270" dirty="0"/>
            </a:br>
            <a:r>
              <a:rPr spc="270" dirty="0"/>
              <a:t>Data</a:t>
            </a:r>
            <a:r>
              <a:rPr spc="190" dirty="0"/>
              <a:t> </a:t>
            </a:r>
            <a:r>
              <a:rPr spc="220" dirty="0"/>
              <a:t>Transformation</a:t>
            </a:r>
            <a:r>
              <a:rPr spc="190" dirty="0"/>
              <a:t> </a:t>
            </a:r>
            <a:r>
              <a:rPr spc="300" dirty="0"/>
              <a:t>and </a:t>
            </a:r>
            <a:r>
              <a:rPr spc="225" dirty="0"/>
              <a:t>Rendering</a:t>
            </a:r>
          </a:p>
        </p:txBody>
      </p:sp>
      <p:sp>
        <p:nvSpPr>
          <p:cNvPr id="3" name="object 3"/>
          <p:cNvSpPr txBox="1"/>
          <p:nvPr/>
        </p:nvSpPr>
        <p:spPr>
          <a:xfrm>
            <a:off x="9668885" y="5022651"/>
            <a:ext cx="7748905" cy="4258945"/>
          </a:xfrm>
          <a:prstGeom prst="rect">
            <a:avLst/>
          </a:prstGeom>
        </p:spPr>
        <p:txBody>
          <a:bodyPr vert="horz" wrap="square" lIns="0" tIns="12700" rIns="0" bIns="0" rtlCol="0">
            <a:spAutoFit/>
          </a:bodyPr>
          <a:lstStyle/>
          <a:p>
            <a:pPr marL="12700">
              <a:lnSpc>
                <a:spcPct val="100000"/>
              </a:lnSpc>
              <a:spcBef>
                <a:spcPts val="100"/>
              </a:spcBef>
            </a:pPr>
            <a:r>
              <a:rPr sz="2900" spc="190" dirty="0">
                <a:solidFill>
                  <a:srgbClr val="005ABF"/>
                </a:solidFill>
                <a:latin typeface="Calibri"/>
                <a:cs typeface="Calibri"/>
              </a:rPr>
              <a:t>Real-</a:t>
            </a:r>
            <a:r>
              <a:rPr sz="2900" spc="170" dirty="0">
                <a:solidFill>
                  <a:srgbClr val="005ABF"/>
                </a:solidFill>
                <a:latin typeface="Calibri"/>
                <a:cs typeface="Calibri"/>
              </a:rPr>
              <a:t>Time</a:t>
            </a:r>
            <a:r>
              <a:rPr sz="2900" spc="140" dirty="0">
                <a:solidFill>
                  <a:srgbClr val="005ABF"/>
                </a:solidFill>
                <a:latin typeface="Calibri"/>
                <a:cs typeface="Calibri"/>
              </a:rPr>
              <a:t> </a:t>
            </a:r>
            <a:r>
              <a:rPr sz="2900" spc="135" dirty="0">
                <a:solidFill>
                  <a:srgbClr val="005ABF"/>
                </a:solidFill>
                <a:latin typeface="Calibri"/>
                <a:cs typeface="Calibri"/>
              </a:rPr>
              <a:t>Telemetry</a:t>
            </a:r>
            <a:r>
              <a:rPr sz="2900" spc="140" dirty="0">
                <a:solidFill>
                  <a:srgbClr val="005ABF"/>
                </a:solidFill>
                <a:latin typeface="Calibri"/>
                <a:cs typeface="Calibri"/>
              </a:rPr>
              <a:t> </a:t>
            </a:r>
            <a:r>
              <a:rPr sz="2900" spc="175" dirty="0">
                <a:solidFill>
                  <a:srgbClr val="005ABF"/>
                </a:solidFill>
                <a:latin typeface="Calibri"/>
                <a:cs typeface="Calibri"/>
              </a:rPr>
              <a:t>Conversion</a:t>
            </a:r>
            <a:endParaRPr sz="2900">
              <a:latin typeface="Calibri"/>
              <a:cs typeface="Calibri"/>
            </a:endParaRPr>
          </a:p>
          <a:p>
            <a:pPr marL="12700">
              <a:lnSpc>
                <a:spcPct val="100000"/>
              </a:lnSpc>
              <a:spcBef>
                <a:spcPts val="1845"/>
              </a:spcBef>
            </a:pPr>
            <a:r>
              <a:rPr sz="1950" spc="80" dirty="0">
                <a:latin typeface="Calibri"/>
                <a:cs typeface="Calibri"/>
              </a:rPr>
              <a:t>Informix</a:t>
            </a:r>
            <a:r>
              <a:rPr sz="1950" spc="95" dirty="0">
                <a:latin typeface="Calibri"/>
                <a:cs typeface="Calibri"/>
              </a:rPr>
              <a:t> </a:t>
            </a:r>
            <a:r>
              <a:rPr sz="1950" spc="114" dirty="0">
                <a:latin typeface="Calibri"/>
                <a:cs typeface="Calibri"/>
              </a:rPr>
              <a:t>Real-</a:t>
            </a:r>
            <a:r>
              <a:rPr sz="1950" spc="160" dirty="0">
                <a:latin typeface="Calibri"/>
                <a:cs typeface="Calibri"/>
              </a:rPr>
              <a:t>time</a:t>
            </a:r>
            <a:r>
              <a:rPr sz="1950" spc="100" dirty="0">
                <a:latin typeface="Calibri"/>
                <a:cs typeface="Calibri"/>
              </a:rPr>
              <a:t> </a:t>
            </a:r>
            <a:r>
              <a:rPr sz="1950" spc="140" dirty="0">
                <a:latin typeface="Calibri"/>
                <a:cs typeface="Calibri"/>
              </a:rPr>
              <a:t>data</a:t>
            </a:r>
            <a:r>
              <a:rPr sz="1950" spc="95" dirty="0">
                <a:latin typeface="Calibri"/>
                <a:cs typeface="Calibri"/>
              </a:rPr>
              <a:t> </a:t>
            </a:r>
            <a:r>
              <a:rPr sz="1950" spc="125" dirty="0">
                <a:latin typeface="Calibri"/>
                <a:cs typeface="Calibri"/>
              </a:rPr>
              <a:t>is</a:t>
            </a:r>
            <a:r>
              <a:rPr sz="1950" spc="100" dirty="0">
                <a:latin typeface="Calibri"/>
                <a:cs typeface="Calibri"/>
              </a:rPr>
              <a:t> </a:t>
            </a:r>
            <a:r>
              <a:rPr sz="1950" spc="125" dirty="0">
                <a:latin typeface="Calibri"/>
                <a:cs typeface="Calibri"/>
              </a:rPr>
              <a:t>transformed</a:t>
            </a:r>
            <a:r>
              <a:rPr sz="1950" spc="100" dirty="0">
                <a:latin typeface="Calibri"/>
                <a:cs typeface="Calibri"/>
              </a:rPr>
              <a:t> </a:t>
            </a:r>
            <a:r>
              <a:rPr sz="1950" spc="90" dirty="0">
                <a:latin typeface="Calibri"/>
                <a:cs typeface="Calibri"/>
              </a:rPr>
              <a:t>into</a:t>
            </a:r>
            <a:r>
              <a:rPr sz="1950" spc="95" dirty="0">
                <a:latin typeface="Calibri"/>
                <a:cs typeface="Calibri"/>
              </a:rPr>
              <a:t> </a:t>
            </a:r>
            <a:r>
              <a:rPr sz="1950" spc="160" dirty="0">
                <a:latin typeface="Calibri"/>
                <a:cs typeface="Calibri"/>
              </a:rPr>
              <a:t>3D</a:t>
            </a:r>
            <a:r>
              <a:rPr sz="1950" spc="100" dirty="0">
                <a:latin typeface="Calibri"/>
                <a:cs typeface="Calibri"/>
              </a:rPr>
              <a:t> </a:t>
            </a:r>
            <a:r>
              <a:rPr sz="1950" spc="170" dirty="0">
                <a:latin typeface="Calibri"/>
                <a:cs typeface="Calibri"/>
              </a:rPr>
              <a:t>mesh</a:t>
            </a:r>
            <a:r>
              <a:rPr sz="1950" spc="95" dirty="0">
                <a:latin typeface="Calibri"/>
                <a:cs typeface="Calibri"/>
              </a:rPr>
              <a:t> </a:t>
            </a:r>
            <a:r>
              <a:rPr sz="1950" spc="105" dirty="0">
                <a:latin typeface="Calibri"/>
                <a:cs typeface="Calibri"/>
              </a:rPr>
              <a:t>models.</a:t>
            </a:r>
            <a:endParaRPr sz="1950">
              <a:latin typeface="Calibri"/>
              <a:cs typeface="Calibri"/>
            </a:endParaRPr>
          </a:p>
          <a:p>
            <a:pPr>
              <a:lnSpc>
                <a:spcPct val="100000"/>
              </a:lnSpc>
              <a:spcBef>
                <a:spcPts val="409"/>
              </a:spcBef>
            </a:pPr>
            <a:endParaRPr sz="1950">
              <a:latin typeface="Calibri"/>
              <a:cs typeface="Calibri"/>
            </a:endParaRPr>
          </a:p>
          <a:p>
            <a:pPr marL="12700">
              <a:lnSpc>
                <a:spcPct val="100000"/>
              </a:lnSpc>
            </a:pPr>
            <a:r>
              <a:rPr sz="2900" spc="170" dirty="0">
                <a:solidFill>
                  <a:srgbClr val="005ABF"/>
                </a:solidFill>
                <a:latin typeface="Calibri"/>
                <a:cs typeface="Calibri"/>
              </a:rPr>
              <a:t>Neural-</a:t>
            </a:r>
            <a:r>
              <a:rPr sz="2900" spc="160" dirty="0">
                <a:solidFill>
                  <a:srgbClr val="005ABF"/>
                </a:solidFill>
                <a:latin typeface="Calibri"/>
                <a:cs typeface="Calibri"/>
              </a:rPr>
              <a:t>Viz</a:t>
            </a:r>
            <a:r>
              <a:rPr sz="2900" spc="120" dirty="0">
                <a:solidFill>
                  <a:srgbClr val="005ABF"/>
                </a:solidFill>
                <a:latin typeface="Calibri"/>
                <a:cs typeface="Calibri"/>
              </a:rPr>
              <a:t> </a:t>
            </a:r>
            <a:r>
              <a:rPr sz="2900" spc="180" dirty="0">
                <a:solidFill>
                  <a:srgbClr val="005ABF"/>
                </a:solidFill>
                <a:latin typeface="Calibri"/>
                <a:cs typeface="Calibri"/>
              </a:rPr>
              <a:t>Python</a:t>
            </a:r>
            <a:r>
              <a:rPr sz="2900" spc="120" dirty="0">
                <a:solidFill>
                  <a:srgbClr val="005ABF"/>
                </a:solidFill>
                <a:latin typeface="Calibri"/>
                <a:cs typeface="Calibri"/>
              </a:rPr>
              <a:t> </a:t>
            </a:r>
            <a:r>
              <a:rPr sz="2900" spc="155" dirty="0">
                <a:solidFill>
                  <a:srgbClr val="005ABF"/>
                </a:solidFill>
                <a:latin typeface="Calibri"/>
                <a:cs typeface="Calibri"/>
              </a:rPr>
              <a:t>Bridge</a:t>
            </a:r>
            <a:r>
              <a:rPr sz="2900" spc="120" dirty="0">
                <a:solidFill>
                  <a:srgbClr val="005ABF"/>
                </a:solidFill>
                <a:latin typeface="Calibri"/>
                <a:cs typeface="Calibri"/>
              </a:rPr>
              <a:t> </a:t>
            </a:r>
            <a:r>
              <a:rPr sz="2900" spc="195" dirty="0">
                <a:solidFill>
                  <a:srgbClr val="005ABF"/>
                </a:solidFill>
                <a:latin typeface="Calibri"/>
                <a:cs typeface="Calibri"/>
              </a:rPr>
              <a:t>Processing</a:t>
            </a:r>
            <a:endParaRPr sz="2900">
              <a:latin typeface="Calibri"/>
              <a:cs typeface="Calibri"/>
            </a:endParaRPr>
          </a:p>
          <a:p>
            <a:pPr marL="12700" marR="951865">
              <a:lnSpc>
                <a:spcPct val="101499"/>
              </a:lnSpc>
              <a:spcBef>
                <a:spcPts val="1810"/>
              </a:spcBef>
            </a:pPr>
            <a:r>
              <a:rPr sz="1950" spc="125" dirty="0">
                <a:latin typeface="Calibri"/>
                <a:cs typeface="Calibri"/>
              </a:rPr>
              <a:t>Ingests</a:t>
            </a:r>
            <a:r>
              <a:rPr sz="1950" spc="100" dirty="0">
                <a:latin typeface="Calibri"/>
                <a:cs typeface="Calibri"/>
              </a:rPr>
              <a:t> </a:t>
            </a:r>
            <a:r>
              <a:rPr sz="1950" spc="150" dirty="0">
                <a:latin typeface="Calibri"/>
                <a:cs typeface="Calibri"/>
              </a:rPr>
              <a:t>Neural-</a:t>
            </a:r>
            <a:r>
              <a:rPr sz="1950" spc="135" dirty="0">
                <a:latin typeface="Calibri"/>
                <a:cs typeface="Calibri"/>
              </a:rPr>
              <a:t>Ledger</a:t>
            </a:r>
            <a:r>
              <a:rPr sz="1950" spc="100" dirty="0">
                <a:latin typeface="Calibri"/>
                <a:cs typeface="Calibri"/>
              </a:rPr>
              <a:t> </a:t>
            </a:r>
            <a:r>
              <a:rPr sz="1950" spc="155" dirty="0">
                <a:latin typeface="Calibri"/>
                <a:cs typeface="Calibri"/>
              </a:rPr>
              <a:t>hashes</a:t>
            </a:r>
            <a:r>
              <a:rPr sz="1950" spc="105" dirty="0">
                <a:latin typeface="Calibri"/>
                <a:cs typeface="Calibri"/>
              </a:rPr>
              <a:t> </a:t>
            </a:r>
            <a:r>
              <a:rPr sz="1950" spc="145" dirty="0">
                <a:latin typeface="Calibri"/>
                <a:cs typeface="Calibri"/>
              </a:rPr>
              <a:t>and</a:t>
            </a:r>
            <a:r>
              <a:rPr sz="1950" spc="100" dirty="0">
                <a:latin typeface="Calibri"/>
                <a:cs typeface="Calibri"/>
              </a:rPr>
              <a:t> </a:t>
            </a:r>
            <a:r>
              <a:rPr sz="1950" spc="105" dirty="0">
                <a:latin typeface="Calibri"/>
                <a:cs typeface="Calibri"/>
              </a:rPr>
              <a:t>bioprinter </a:t>
            </a:r>
            <a:r>
              <a:rPr sz="1950" spc="110" dirty="0">
                <a:latin typeface="Calibri"/>
                <a:cs typeface="Calibri"/>
              </a:rPr>
              <a:t>telemetry</a:t>
            </a:r>
            <a:r>
              <a:rPr sz="1950" spc="100" dirty="0">
                <a:latin typeface="Calibri"/>
                <a:cs typeface="Calibri"/>
              </a:rPr>
              <a:t> </a:t>
            </a:r>
            <a:r>
              <a:rPr sz="1950" spc="50" dirty="0">
                <a:latin typeface="Calibri"/>
                <a:cs typeface="Calibri"/>
              </a:rPr>
              <a:t>for </a:t>
            </a:r>
            <a:r>
              <a:rPr sz="1950" spc="110" dirty="0">
                <a:latin typeface="Calibri"/>
                <a:cs typeface="Calibri"/>
              </a:rPr>
              <a:t>volumetric</a:t>
            </a:r>
            <a:r>
              <a:rPr sz="1950" spc="100" dirty="0">
                <a:latin typeface="Calibri"/>
                <a:cs typeface="Calibri"/>
              </a:rPr>
              <a:t> </a:t>
            </a:r>
            <a:r>
              <a:rPr sz="1950" spc="125" dirty="0">
                <a:latin typeface="Calibri"/>
                <a:cs typeface="Calibri"/>
              </a:rPr>
              <a:t>point</a:t>
            </a:r>
            <a:r>
              <a:rPr sz="1950" spc="100" dirty="0">
                <a:latin typeface="Calibri"/>
                <a:cs typeface="Calibri"/>
              </a:rPr>
              <a:t> </a:t>
            </a:r>
            <a:r>
              <a:rPr sz="1950" spc="145" dirty="0">
                <a:latin typeface="Calibri"/>
                <a:cs typeface="Calibri"/>
              </a:rPr>
              <a:t>cloud</a:t>
            </a:r>
            <a:r>
              <a:rPr sz="1950" spc="100" dirty="0">
                <a:latin typeface="Calibri"/>
                <a:cs typeface="Calibri"/>
              </a:rPr>
              <a:t> </a:t>
            </a:r>
            <a:r>
              <a:rPr sz="1950" spc="80" dirty="0">
                <a:latin typeface="Calibri"/>
                <a:cs typeface="Calibri"/>
              </a:rPr>
              <a:t>generation.</a:t>
            </a:r>
            <a:endParaRPr sz="1950">
              <a:latin typeface="Calibri"/>
              <a:cs typeface="Calibri"/>
            </a:endParaRPr>
          </a:p>
          <a:p>
            <a:pPr>
              <a:lnSpc>
                <a:spcPct val="100000"/>
              </a:lnSpc>
              <a:spcBef>
                <a:spcPts val="409"/>
              </a:spcBef>
            </a:pPr>
            <a:endParaRPr sz="1950">
              <a:latin typeface="Calibri"/>
              <a:cs typeface="Calibri"/>
            </a:endParaRPr>
          </a:p>
          <a:p>
            <a:pPr marL="12700">
              <a:lnSpc>
                <a:spcPct val="100000"/>
              </a:lnSpc>
            </a:pPr>
            <a:r>
              <a:rPr sz="2900" spc="195" dirty="0">
                <a:solidFill>
                  <a:srgbClr val="005ABF"/>
                </a:solidFill>
                <a:latin typeface="Calibri"/>
                <a:cs typeface="Calibri"/>
              </a:rPr>
              <a:t>Spyre</a:t>
            </a:r>
            <a:r>
              <a:rPr sz="2900" spc="120" dirty="0">
                <a:solidFill>
                  <a:srgbClr val="005ABF"/>
                </a:solidFill>
                <a:latin typeface="Calibri"/>
                <a:cs typeface="Calibri"/>
              </a:rPr>
              <a:t> </a:t>
            </a:r>
            <a:r>
              <a:rPr sz="2900" spc="180" dirty="0">
                <a:solidFill>
                  <a:srgbClr val="005ABF"/>
                </a:solidFill>
                <a:latin typeface="Calibri"/>
                <a:cs typeface="Calibri"/>
              </a:rPr>
              <a:t>Accelerator</a:t>
            </a:r>
            <a:r>
              <a:rPr sz="2900" spc="120" dirty="0">
                <a:solidFill>
                  <a:srgbClr val="005ABF"/>
                </a:solidFill>
                <a:latin typeface="Calibri"/>
                <a:cs typeface="Calibri"/>
              </a:rPr>
              <a:t> Tessellation</a:t>
            </a:r>
            <a:endParaRPr sz="2900">
              <a:latin typeface="Calibri"/>
              <a:cs typeface="Calibri"/>
            </a:endParaRPr>
          </a:p>
          <a:p>
            <a:pPr marL="12700" marR="5080">
              <a:lnSpc>
                <a:spcPct val="101499"/>
              </a:lnSpc>
              <a:spcBef>
                <a:spcPts val="1810"/>
              </a:spcBef>
            </a:pPr>
            <a:r>
              <a:rPr sz="1950" spc="150" dirty="0">
                <a:latin typeface="Calibri"/>
                <a:cs typeface="Calibri"/>
              </a:rPr>
              <a:t>Executes</a:t>
            </a:r>
            <a:r>
              <a:rPr sz="1950" spc="110" dirty="0">
                <a:latin typeface="Calibri"/>
                <a:cs typeface="Calibri"/>
              </a:rPr>
              <a:t> </a:t>
            </a:r>
            <a:r>
              <a:rPr sz="1950" spc="170" dirty="0">
                <a:latin typeface="Calibri"/>
                <a:cs typeface="Calibri"/>
              </a:rPr>
              <a:t>advanced</a:t>
            </a:r>
            <a:r>
              <a:rPr sz="1950" spc="110" dirty="0">
                <a:latin typeface="Calibri"/>
                <a:cs typeface="Calibri"/>
              </a:rPr>
              <a:t> skinning algorithms </a:t>
            </a:r>
            <a:r>
              <a:rPr sz="1950" spc="114" dirty="0">
                <a:latin typeface="Calibri"/>
                <a:cs typeface="Calibri"/>
              </a:rPr>
              <a:t>to</a:t>
            </a:r>
            <a:r>
              <a:rPr sz="1950" spc="110" dirty="0">
                <a:latin typeface="Calibri"/>
                <a:cs typeface="Calibri"/>
              </a:rPr>
              <a:t> render visible</a:t>
            </a:r>
            <a:r>
              <a:rPr sz="1950" spc="114" dirty="0">
                <a:latin typeface="Calibri"/>
                <a:cs typeface="Calibri"/>
              </a:rPr>
              <a:t> </a:t>
            </a:r>
            <a:r>
              <a:rPr sz="1950" spc="170" dirty="0">
                <a:latin typeface="Calibri"/>
                <a:cs typeface="Calibri"/>
              </a:rPr>
              <a:t>Bio-Glass </a:t>
            </a:r>
            <a:r>
              <a:rPr sz="1950" spc="150" dirty="0">
                <a:latin typeface="Calibri"/>
                <a:cs typeface="Calibri"/>
              </a:rPr>
              <a:t>scaffolds</a:t>
            </a:r>
            <a:r>
              <a:rPr sz="1950" spc="90" dirty="0">
                <a:latin typeface="Calibri"/>
                <a:cs typeface="Calibri"/>
              </a:rPr>
              <a:t> </a:t>
            </a:r>
            <a:r>
              <a:rPr sz="1950" spc="105" dirty="0">
                <a:latin typeface="Calibri"/>
                <a:cs typeface="Calibri"/>
              </a:rPr>
              <a:t>from</a:t>
            </a:r>
            <a:r>
              <a:rPr sz="1950" spc="95" dirty="0">
                <a:latin typeface="Calibri"/>
                <a:cs typeface="Calibri"/>
              </a:rPr>
              <a:t> </a:t>
            </a:r>
            <a:r>
              <a:rPr sz="1950" spc="125" dirty="0">
                <a:latin typeface="Calibri"/>
                <a:cs typeface="Calibri"/>
              </a:rPr>
              <a:t>point</a:t>
            </a:r>
            <a:r>
              <a:rPr sz="1950" spc="95" dirty="0">
                <a:latin typeface="Calibri"/>
                <a:cs typeface="Calibri"/>
              </a:rPr>
              <a:t> </a:t>
            </a:r>
            <a:r>
              <a:rPr sz="1950" spc="145" dirty="0">
                <a:latin typeface="Calibri"/>
                <a:cs typeface="Calibri"/>
              </a:rPr>
              <a:t>cloud</a:t>
            </a:r>
            <a:r>
              <a:rPr sz="1950" spc="95" dirty="0">
                <a:latin typeface="Calibri"/>
                <a:cs typeface="Calibri"/>
              </a:rPr>
              <a:t> </a:t>
            </a:r>
            <a:r>
              <a:rPr sz="1950" spc="85" dirty="0">
                <a:latin typeface="Calibri"/>
                <a:cs typeface="Calibri"/>
              </a:rPr>
              <a:t>data.</a:t>
            </a:r>
            <a:endParaRPr sz="1950">
              <a:latin typeface="Calibri"/>
              <a:cs typeface="Calibri"/>
            </a:endParaRPr>
          </a:p>
        </p:txBody>
      </p:sp>
      <p:pic>
        <p:nvPicPr>
          <p:cNvPr id="4" name="object 4"/>
          <p:cNvPicPr/>
          <p:nvPr/>
        </p:nvPicPr>
        <p:blipFill>
          <a:blip r:embed="rId2" cstate="print"/>
          <a:stretch>
            <a:fillRect/>
          </a:stretch>
        </p:blipFill>
        <p:spPr>
          <a:xfrm>
            <a:off x="304800" y="4495803"/>
            <a:ext cx="8382000" cy="5524496"/>
          </a:xfrm>
          <a:prstGeom prst="rect">
            <a:avLst/>
          </a:prstGeom>
        </p:spPr>
      </p:pic>
      <p:sp>
        <p:nvSpPr>
          <p:cNvPr id="5" name="object 5"/>
          <p:cNvSpPr/>
          <p:nvPr/>
        </p:nvSpPr>
        <p:spPr>
          <a:xfrm>
            <a:off x="9681581" y="9682677"/>
            <a:ext cx="6372860" cy="0"/>
          </a:xfrm>
          <a:custGeom>
            <a:avLst/>
            <a:gdLst/>
            <a:ahLst/>
            <a:cxnLst/>
            <a:rect l="l" t="t" r="r" b="b"/>
            <a:pathLst>
              <a:path w="6372859">
                <a:moveTo>
                  <a:pt x="6372313" y="0"/>
                </a:moveTo>
                <a:lnTo>
                  <a:pt x="0" y="0"/>
                </a:lnTo>
              </a:path>
            </a:pathLst>
          </a:custGeom>
          <a:ln w="19050">
            <a:solidFill>
              <a:srgbClr val="CDC277"/>
            </a:solidFill>
          </a:ln>
        </p:spPr>
        <p:txBody>
          <a:bodyPr wrap="square" lIns="0" tIns="0" rIns="0" bIns="0" rtlCol="0"/>
          <a:lstStyle/>
          <a:p>
            <a:endParaRPr/>
          </a:p>
        </p:txBody>
      </p:sp>
      <p:grpSp>
        <p:nvGrpSpPr>
          <p:cNvPr id="6" name="object 6"/>
          <p:cNvGrpSpPr/>
          <p:nvPr/>
        </p:nvGrpSpPr>
        <p:grpSpPr>
          <a:xfrm>
            <a:off x="11081575" y="0"/>
            <a:ext cx="7206615" cy="4006215"/>
            <a:chOff x="11081575" y="0"/>
            <a:chExt cx="7206615" cy="4006215"/>
          </a:xfrm>
        </p:grpSpPr>
        <p:pic>
          <p:nvPicPr>
            <p:cNvPr id="7" name="object 7"/>
            <p:cNvPicPr/>
            <p:nvPr/>
          </p:nvPicPr>
          <p:blipFill>
            <a:blip r:embed="rId3" cstate="print"/>
            <a:stretch>
              <a:fillRect/>
            </a:stretch>
          </p:blipFill>
          <p:spPr>
            <a:xfrm>
              <a:off x="11081575" y="0"/>
              <a:ext cx="7206424" cy="4006024"/>
            </a:xfrm>
            <a:prstGeom prst="rect">
              <a:avLst/>
            </a:prstGeom>
          </p:spPr>
        </p:pic>
        <p:pic>
          <p:nvPicPr>
            <p:cNvPr id="8" name="object 8"/>
            <p:cNvPicPr/>
            <p:nvPr/>
          </p:nvPicPr>
          <p:blipFill>
            <a:blip r:embed="rId4" cstate="print"/>
            <a:stretch>
              <a:fillRect/>
            </a:stretch>
          </p:blipFill>
          <p:spPr>
            <a:xfrm>
              <a:off x="11538673" y="350418"/>
              <a:ext cx="6415849" cy="3200400"/>
            </a:xfrm>
            <a:prstGeom prst="rect">
              <a:avLst/>
            </a:prstGeom>
          </p:spPr>
        </p:pic>
      </p:grpSp>
      <p:sp>
        <p:nvSpPr>
          <p:cNvPr id="9" name="object 9"/>
          <p:cNvSpPr txBox="1"/>
          <p:nvPr/>
        </p:nvSpPr>
        <p:spPr>
          <a:xfrm>
            <a:off x="17293045" y="9362816"/>
            <a:ext cx="164465" cy="323215"/>
          </a:xfrm>
          <a:prstGeom prst="rect">
            <a:avLst/>
          </a:prstGeom>
        </p:spPr>
        <p:txBody>
          <a:bodyPr vert="horz" wrap="square" lIns="0" tIns="10795" rIns="0" bIns="0" rtlCol="0">
            <a:spAutoFit/>
          </a:bodyPr>
          <a:lstStyle/>
          <a:p>
            <a:pPr marL="12700">
              <a:lnSpc>
                <a:spcPct val="100000"/>
              </a:lnSpc>
              <a:spcBef>
                <a:spcPts val="85"/>
              </a:spcBef>
            </a:pPr>
            <a:r>
              <a:rPr sz="1800" spc="120" dirty="0">
                <a:solidFill>
                  <a:srgbClr val="04191A"/>
                </a:solidFill>
                <a:latin typeface="Calibri"/>
                <a:cs typeface="Calibri"/>
              </a:rPr>
              <a:t>4</a:t>
            </a:r>
            <a:endParaRPr sz="180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2816"/>
    </mc:Choice>
    <mc:Fallback xmlns="">
      <p:transition spd="slow" advTm="2816"/>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905894" y="1101586"/>
            <a:ext cx="6351905" cy="1908791"/>
          </a:xfrm>
          <a:prstGeom prst="rect">
            <a:avLst/>
          </a:prstGeom>
        </p:spPr>
        <p:txBody>
          <a:bodyPr vert="horz" wrap="square" lIns="0" tIns="129539" rIns="0" bIns="0" rtlCol="0">
            <a:spAutoFit/>
          </a:bodyPr>
          <a:lstStyle/>
          <a:p>
            <a:pPr marL="12700" marR="5080">
              <a:lnSpc>
                <a:spcPts val="4600"/>
              </a:lnSpc>
              <a:spcBef>
                <a:spcPts val="1019"/>
              </a:spcBef>
            </a:pPr>
            <a:r>
              <a:rPr lang="en-US" b="1" dirty="0"/>
              <a:t>Synergy with IBM</a:t>
            </a:r>
            <a:br>
              <a:rPr lang="en-US" spc="245" dirty="0"/>
            </a:br>
            <a:r>
              <a:rPr spc="245" dirty="0"/>
              <a:t>Immersive</a:t>
            </a:r>
            <a:r>
              <a:rPr spc="180" dirty="0"/>
              <a:t> </a:t>
            </a:r>
            <a:r>
              <a:rPr spc="204" dirty="0"/>
              <a:t>Visualization </a:t>
            </a:r>
            <a:r>
              <a:rPr spc="260" dirty="0"/>
              <a:t>Holographic</a:t>
            </a:r>
            <a:r>
              <a:rPr spc="210" dirty="0"/>
              <a:t> </a:t>
            </a:r>
            <a:r>
              <a:rPr spc="180" dirty="0"/>
              <a:t>Integration</a:t>
            </a:r>
          </a:p>
        </p:txBody>
      </p:sp>
      <p:sp>
        <p:nvSpPr>
          <p:cNvPr id="3" name="object 3"/>
          <p:cNvSpPr txBox="1"/>
          <p:nvPr/>
        </p:nvSpPr>
        <p:spPr>
          <a:xfrm>
            <a:off x="9592685" y="3705723"/>
            <a:ext cx="7661275" cy="5958205"/>
          </a:xfrm>
          <a:prstGeom prst="rect">
            <a:avLst/>
          </a:prstGeom>
        </p:spPr>
        <p:txBody>
          <a:bodyPr vert="horz" wrap="square" lIns="0" tIns="12700" rIns="0" bIns="0" rtlCol="0">
            <a:spAutoFit/>
          </a:bodyPr>
          <a:lstStyle/>
          <a:p>
            <a:pPr marL="12700">
              <a:lnSpc>
                <a:spcPct val="100000"/>
              </a:lnSpc>
              <a:spcBef>
                <a:spcPts val="100"/>
              </a:spcBef>
            </a:pPr>
            <a:r>
              <a:rPr sz="2900" spc="260" dirty="0">
                <a:solidFill>
                  <a:srgbClr val="005ABF"/>
                </a:solidFill>
                <a:latin typeface="Calibri"/>
                <a:cs typeface="Calibri"/>
              </a:rPr>
              <a:t>Room-</a:t>
            </a:r>
            <a:r>
              <a:rPr sz="2900" spc="240" dirty="0">
                <a:solidFill>
                  <a:srgbClr val="005ABF"/>
                </a:solidFill>
                <a:latin typeface="Calibri"/>
                <a:cs typeface="Calibri"/>
              </a:rPr>
              <a:t>Scale</a:t>
            </a:r>
            <a:r>
              <a:rPr sz="2900" spc="125" dirty="0">
                <a:solidFill>
                  <a:srgbClr val="005ABF"/>
                </a:solidFill>
                <a:latin typeface="Calibri"/>
                <a:cs typeface="Calibri"/>
              </a:rPr>
              <a:t> </a:t>
            </a:r>
            <a:r>
              <a:rPr sz="2900" spc="165" dirty="0">
                <a:solidFill>
                  <a:srgbClr val="005ABF"/>
                </a:solidFill>
                <a:latin typeface="Calibri"/>
                <a:cs typeface="Calibri"/>
              </a:rPr>
              <a:t>Holographic</a:t>
            </a:r>
            <a:r>
              <a:rPr sz="2900" spc="125" dirty="0">
                <a:solidFill>
                  <a:srgbClr val="005ABF"/>
                </a:solidFill>
                <a:latin typeface="Calibri"/>
                <a:cs typeface="Calibri"/>
              </a:rPr>
              <a:t> Visualization</a:t>
            </a:r>
            <a:endParaRPr sz="2900">
              <a:latin typeface="Calibri"/>
              <a:cs typeface="Calibri"/>
            </a:endParaRPr>
          </a:p>
          <a:p>
            <a:pPr marL="224790" marR="78105" indent="-212725">
              <a:lnSpc>
                <a:spcPct val="101499"/>
              </a:lnSpc>
              <a:spcBef>
                <a:spcPts val="1810"/>
              </a:spcBef>
              <a:buFont typeface="Times New Roman"/>
              <a:buChar char="•"/>
              <a:tabLst>
                <a:tab pos="226060" algn="l"/>
              </a:tabLst>
            </a:pPr>
            <a:r>
              <a:rPr sz="1950" spc="175" dirty="0">
                <a:latin typeface="Calibri"/>
                <a:cs typeface="Calibri"/>
              </a:rPr>
              <a:t>NASA</a:t>
            </a:r>
            <a:r>
              <a:rPr sz="1950" spc="105" dirty="0">
                <a:latin typeface="Calibri"/>
                <a:cs typeface="Calibri"/>
              </a:rPr>
              <a:t> </a:t>
            </a:r>
            <a:r>
              <a:rPr sz="1950" spc="140" dirty="0">
                <a:latin typeface="Calibri"/>
                <a:cs typeface="Calibri"/>
              </a:rPr>
              <a:t>CAVE/GRUVE</a:t>
            </a:r>
            <a:r>
              <a:rPr sz="1950" spc="110" dirty="0">
                <a:latin typeface="Calibri"/>
                <a:cs typeface="Calibri"/>
              </a:rPr>
              <a:t> </a:t>
            </a:r>
            <a:r>
              <a:rPr sz="1950" spc="165" dirty="0">
                <a:latin typeface="Calibri"/>
                <a:cs typeface="Calibri"/>
              </a:rPr>
              <a:t>systems</a:t>
            </a:r>
            <a:r>
              <a:rPr sz="1950" spc="110" dirty="0">
                <a:latin typeface="Calibri"/>
                <a:cs typeface="Calibri"/>
              </a:rPr>
              <a:t> </a:t>
            </a:r>
            <a:r>
              <a:rPr sz="1950" spc="95" dirty="0">
                <a:latin typeface="Calibri"/>
                <a:cs typeface="Calibri"/>
              </a:rPr>
              <a:t>deliver</a:t>
            </a:r>
            <a:r>
              <a:rPr sz="1950" spc="110" dirty="0">
                <a:latin typeface="Calibri"/>
                <a:cs typeface="Calibri"/>
              </a:rPr>
              <a:t> </a:t>
            </a:r>
            <a:r>
              <a:rPr sz="1950" spc="95" dirty="0">
                <a:latin typeface="Calibri"/>
                <a:cs typeface="Calibri"/>
              </a:rPr>
              <a:t>immersive,</a:t>
            </a:r>
            <a:r>
              <a:rPr sz="1950" spc="110" dirty="0">
                <a:latin typeface="Calibri"/>
                <a:cs typeface="Calibri"/>
              </a:rPr>
              <a:t> </a:t>
            </a:r>
            <a:r>
              <a:rPr sz="1950" spc="175" dirty="0">
                <a:latin typeface="Calibri"/>
                <a:cs typeface="Calibri"/>
              </a:rPr>
              <a:t>glasses-</a:t>
            </a:r>
            <a:r>
              <a:rPr sz="1950" spc="135" dirty="0">
                <a:latin typeface="Calibri"/>
                <a:cs typeface="Calibri"/>
              </a:rPr>
              <a:t>free</a:t>
            </a:r>
            <a:r>
              <a:rPr sz="1950" spc="105" dirty="0">
                <a:latin typeface="Calibri"/>
                <a:cs typeface="Calibri"/>
              </a:rPr>
              <a:t> </a:t>
            </a:r>
            <a:r>
              <a:rPr sz="1950" spc="135" dirty="0">
                <a:latin typeface="Calibri"/>
                <a:cs typeface="Calibri"/>
              </a:rPr>
              <a:t>3D 	</a:t>
            </a:r>
            <a:r>
              <a:rPr sz="1950" spc="95" dirty="0">
                <a:latin typeface="Calibri"/>
                <a:cs typeface="Calibri"/>
              </a:rPr>
              <a:t>environments.</a:t>
            </a:r>
            <a:endParaRPr sz="1950">
              <a:latin typeface="Calibri"/>
              <a:cs typeface="Calibri"/>
            </a:endParaRPr>
          </a:p>
          <a:p>
            <a:pPr marL="224790" marR="262890" indent="-212725">
              <a:lnSpc>
                <a:spcPct val="101499"/>
              </a:lnSpc>
              <a:spcBef>
                <a:spcPts val="500"/>
              </a:spcBef>
              <a:buFont typeface="Times New Roman"/>
              <a:buChar char="•"/>
              <a:tabLst>
                <a:tab pos="226060" algn="l"/>
              </a:tabLst>
            </a:pPr>
            <a:r>
              <a:rPr sz="1950" spc="120" dirty="0">
                <a:latin typeface="Calibri"/>
                <a:cs typeface="Calibri"/>
              </a:rPr>
              <a:t>Multi-</a:t>
            </a:r>
            <a:r>
              <a:rPr sz="1950" spc="125" dirty="0">
                <a:latin typeface="Calibri"/>
                <a:cs typeface="Calibri"/>
              </a:rPr>
              <a:t>user</a:t>
            </a:r>
            <a:r>
              <a:rPr sz="1950" spc="100" dirty="0">
                <a:latin typeface="Calibri"/>
                <a:cs typeface="Calibri"/>
              </a:rPr>
              <a:t> </a:t>
            </a:r>
            <a:r>
              <a:rPr sz="1950" spc="220" dirty="0">
                <a:latin typeface="Calibri"/>
                <a:cs typeface="Calibri"/>
              </a:rPr>
              <a:t>access</a:t>
            </a:r>
            <a:r>
              <a:rPr sz="1950" spc="105" dirty="0">
                <a:latin typeface="Calibri"/>
                <a:cs typeface="Calibri"/>
              </a:rPr>
              <a:t> </a:t>
            </a:r>
            <a:r>
              <a:rPr sz="1950" spc="140" dirty="0">
                <a:latin typeface="Calibri"/>
                <a:cs typeface="Calibri"/>
              </a:rPr>
              <a:t>enables</a:t>
            </a:r>
            <a:r>
              <a:rPr sz="1950" spc="100" dirty="0">
                <a:latin typeface="Calibri"/>
                <a:cs typeface="Calibri"/>
              </a:rPr>
              <a:t> </a:t>
            </a:r>
            <a:r>
              <a:rPr sz="1950" spc="110" dirty="0">
                <a:latin typeface="Calibri"/>
                <a:cs typeface="Calibri"/>
              </a:rPr>
              <a:t>collaborative</a:t>
            </a:r>
            <a:r>
              <a:rPr sz="1950" spc="105" dirty="0">
                <a:latin typeface="Calibri"/>
                <a:cs typeface="Calibri"/>
              </a:rPr>
              <a:t> </a:t>
            </a:r>
            <a:r>
              <a:rPr sz="1950" spc="125" dirty="0">
                <a:latin typeface="Calibri"/>
                <a:cs typeface="Calibri"/>
              </a:rPr>
              <a:t>surgical</a:t>
            </a:r>
            <a:r>
              <a:rPr sz="1950" spc="100" dirty="0">
                <a:latin typeface="Calibri"/>
                <a:cs typeface="Calibri"/>
              </a:rPr>
              <a:t> </a:t>
            </a:r>
            <a:r>
              <a:rPr sz="1950" spc="110" dirty="0">
                <a:latin typeface="Calibri"/>
                <a:cs typeface="Calibri"/>
              </a:rPr>
              <a:t>planning</a:t>
            </a:r>
            <a:r>
              <a:rPr sz="1950" spc="105" dirty="0">
                <a:latin typeface="Calibri"/>
                <a:cs typeface="Calibri"/>
              </a:rPr>
              <a:t> </a:t>
            </a:r>
            <a:r>
              <a:rPr sz="1950" spc="120" dirty="0">
                <a:latin typeface="Calibri"/>
                <a:cs typeface="Calibri"/>
              </a:rPr>
              <a:t>and 	</a:t>
            </a:r>
            <a:r>
              <a:rPr sz="1950" spc="75" dirty="0">
                <a:latin typeface="Calibri"/>
                <a:cs typeface="Calibri"/>
              </a:rPr>
              <a:t>manipulation.</a:t>
            </a:r>
            <a:endParaRPr sz="1950">
              <a:latin typeface="Calibri"/>
              <a:cs typeface="Calibri"/>
            </a:endParaRPr>
          </a:p>
          <a:p>
            <a:pPr>
              <a:lnSpc>
                <a:spcPct val="100000"/>
              </a:lnSpc>
              <a:spcBef>
                <a:spcPts val="409"/>
              </a:spcBef>
              <a:buFont typeface="Times New Roman"/>
              <a:buChar char="•"/>
            </a:pPr>
            <a:endParaRPr sz="1950">
              <a:latin typeface="Calibri"/>
              <a:cs typeface="Calibri"/>
            </a:endParaRPr>
          </a:p>
          <a:p>
            <a:pPr marL="12700">
              <a:lnSpc>
                <a:spcPct val="100000"/>
              </a:lnSpc>
            </a:pPr>
            <a:r>
              <a:rPr sz="2900" spc="215" dirty="0">
                <a:solidFill>
                  <a:srgbClr val="005ABF"/>
                </a:solidFill>
                <a:latin typeface="Calibri"/>
                <a:cs typeface="Calibri"/>
              </a:rPr>
              <a:t>Dynamic</a:t>
            </a:r>
            <a:r>
              <a:rPr sz="2900" spc="130" dirty="0">
                <a:solidFill>
                  <a:srgbClr val="005ABF"/>
                </a:solidFill>
                <a:latin typeface="Calibri"/>
                <a:cs typeface="Calibri"/>
              </a:rPr>
              <a:t> </a:t>
            </a:r>
            <a:r>
              <a:rPr sz="2900" spc="160" dirty="0">
                <a:solidFill>
                  <a:srgbClr val="005ABF"/>
                </a:solidFill>
                <a:latin typeface="Calibri"/>
                <a:cs typeface="Calibri"/>
              </a:rPr>
              <a:t>Spatial</a:t>
            </a:r>
            <a:r>
              <a:rPr sz="2900" spc="135" dirty="0">
                <a:solidFill>
                  <a:srgbClr val="005ABF"/>
                </a:solidFill>
                <a:latin typeface="Calibri"/>
                <a:cs typeface="Calibri"/>
              </a:rPr>
              <a:t> </a:t>
            </a:r>
            <a:r>
              <a:rPr sz="2900" spc="150" dirty="0">
                <a:solidFill>
                  <a:srgbClr val="005ABF"/>
                </a:solidFill>
                <a:latin typeface="Calibri"/>
                <a:cs typeface="Calibri"/>
              </a:rPr>
              <a:t>Tracking</a:t>
            </a:r>
            <a:endParaRPr sz="2900">
              <a:latin typeface="Calibri"/>
              <a:cs typeface="Calibri"/>
            </a:endParaRPr>
          </a:p>
          <a:p>
            <a:pPr marL="224790" marR="1283970" indent="-212725">
              <a:lnSpc>
                <a:spcPct val="101499"/>
              </a:lnSpc>
              <a:spcBef>
                <a:spcPts val="1810"/>
              </a:spcBef>
              <a:buFont typeface="Times New Roman"/>
              <a:buChar char="•"/>
              <a:tabLst>
                <a:tab pos="226060" algn="l"/>
              </a:tabLst>
            </a:pPr>
            <a:r>
              <a:rPr sz="1950" spc="114" dirty="0">
                <a:latin typeface="Calibri"/>
                <a:cs typeface="Calibri"/>
              </a:rPr>
              <a:t>User</a:t>
            </a:r>
            <a:r>
              <a:rPr sz="1950" spc="95" dirty="0">
                <a:latin typeface="Calibri"/>
                <a:cs typeface="Calibri"/>
              </a:rPr>
              <a:t> </a:t>
            </a:r>
            <a:r>
              <a:rPr sz="1950" spc="145" dirty="0">
                <a:latin typeface="Calibri"/>
                <a:cs typeface="Calibri"/>
              </a:rPr>
              <a:t>head</a:t>
            </a:r>
            <a:r>
              <a:rPr sz="1950" spc="105" dirty="0">
                <a:latin typeface="Calibri"/>
                <a:cs typeface="Calibri"/>
              </a:rPr>
              <a:t> </a:t>
            </a:r>
            <a:r>
              <a:rPr sz="1950" spc="125" dirty="0">
                <a:latin typeface="Calibri"/>
                <a:cs typeface="Calibri"/>
              </a:rPr>
              <a:t>position</a:t>
            </a:r>
            <a:r>
              <a:rPr sz="1950" spc="105" dirty="0">
                <a:latin typeface="Calibri"/>
                <a:cs typeface="Calibri"/>
              </a:rPr>
              <a:t> </a:t>
            </a:r>
            <a:r>
              <a:rPr sz="1950" spc="140" dirty="0">
                <a:latin typeface="Calibri"/>
                <a:cs typeface="Calibri"/>
              </a:rPr>
              <a:t>tracked</a:t>
            </a:r>
            <a:r>
              <a:rPr sz="1950" spc="105" dirty="0">
                <a:latin typeface="Calibri"/>
                <a:cs typeface="Calibri"/>
              </a:rPr>
              <a:t> </a:t>
            </a:r>
            <a:r>
              <a:rPr sz="1950" spc="75" dirty="0">
                <a:latin typeface="Calibri"/>
                <a:cs typeface="Calibri"/>
              </a:rPr>
              <a:t>for</a:t>
            </a:r>
            <a:r>
              <a:rPr sz="1950" spc="105" dirty="0">
                <a:latin typeface="Calibri"/>
                <a:cs typeface="Calibri"/>
              </a:rPr>
              <a:t> real-</a:t>
            </a:r>
            <a:r>
              <a:rPr sz="1950" spc="160" dirty="0">
                <a:latin typeface="Calibri"/>
                <a:cs typeface="Calibri"/>
              </a:rPr>
              <a:t>time</a:t>
            </a:r>
            <a:r>
              <a:rPr sz="1950" spc="110" dirty="0">
                <a:latin typeface="Calibri"/>
                <a:cs typeface="Calibri"/>
              </a:rPr>
              <a:t> </a:t>
            </a:r>
            <a:r>
              <a:rPr sz="1950" spc="140" dirty="0">
                <a:latin typeface="Calibri"/>
                <a:cs typeface="Calibri"/>
              </a:rPr>
              <a:t>perspective 	</a:t>
            </a:r>
            <a:r>
              <a:rPr sz="1950" spc="85" dirty="0">
                <a:latin typeface="Calibri"/>
                <a:cs typeface="Calibri"/>
              </a:rPr>
              <a:t>recalculation.</a:t>
            </a:r>
            <a:endParaRPr sz="1950">
              <a:latin typeface="Calibri"/>
              <a:cs typeface="Calibri"/>
            </a:endParaRPr>
          </a:p>
          <a:p>
            <a:pPr marL="224790" marR="1418590" indent="-212725">
              <a:lnSpc>
                <a:spcPct val="101499"/>
              </a:lnSpc>
              <a:spcBef>
                <a:spcPts val="500"/>
              </a:spcBef>
              <a:buFont typeface="Times New Roman"/>
              <a:buChar char="•"/>
              <a:tabLst>
                <a:tab pos="226060" algn="l"/>
              </a:tabLst>
            </a:pPr>
            <a:r>
              <a:rPr sz="1950" spc="114" dirty="0">
                <a:latin typeface="Calibri"/>
                <a:cs typeface="Calibri"/>
              </a:rPr>
              <a:t>Hologram</a:t>
            </a:r>
            <a:r>
              <a:rPr sz="1950" spc="95" dirty="0">
                <a:latin typeface="Calibri"/>
                <a:cs typeface="Calibri"/>
              </a:rPr>
              <a:t> </a:t>
            </a:r>
            <a:r>
              <a:rPr sz="1950" spc="165" dirty="0">
                <a:latin typeface="Calibri"/>
                <a:cs typeface="Calibri"/>
              </a:rPr>
              <a:t>adapts</a:t>
            </a:r>
            <a:r>
              <a:rPr sz="1950" spc="100" dirty="0">
                <a:latin typeface="Calibri"/>
                <a:cs typeface="Calibri"/>
              </a:rPr>
              <a:t> </a:t>
            </a:r>
            <a:r>
              <a:rPr sz="1950" spc="110" dirty="0">
                <a:latin typeface="Calibri"/>
                <a:cs typeface="Calibri"/>
              </a:rPr>
              <a:t>instantly</a:t>
            </a:r>
            <a:r>
              <a:rPr sz="1950" spc="100" dirty="0">
                <a:latin typeface="Calibri"/>
                <a:cs typeface="Calibri"/>
              </a:rPr>
              <a:t> </a:t>
            </a:r>
            <a:r>
              <a:rPr sz="1950" spc="175" dirty="0">
                <a:latin typeface="Calibri"/>
                <a:cs typeface="Calibri"/>
              </a:rPr>
              <a:t>as</a:t>
            </a:r>
            <a:r>
              <a:rPr sz="1950" spc="100" dirty="0">
                <a:latin typeface="Calibri"/>
                <a:cs typeface="Calibri"/>
              </a:rPr>
              <a:t> </a:t>
            </a:r>
            <a:r>
              <a:rPr sz="1950" spc="150" dirty="0">
                <a:latin typeface="Calibri"/>
                <a:cs typeface="Calibri"/>
              </a:rPr>
              <a:t>users</a:t>
            </a:r>
            <a:r>
              <a:rPr sz="1950" spc="100" dirty="0">
                <a:latin typeface="Calibri"/>
                <a:cs typeface="Calibri"/>
              </a:rPr>
              <a:t> </a:t>
            </a:r>
            <a:r>
              <a:rPr sz="1950" spc="135" dirty="0">
                <a:latin typeface="Calibri"/>
                <a:cs typeface="Calibri"/>
              </a:rPr>
              <a:t>move</a:t>
            </a:r>
            <a:r>
              <a:rPr sz="1950" spc="100" dirty="0">
                <a:latin typeface="Calibri"/>
                <a:cs typeface="Calibri"/>
              </a:rPr>
              <a:t> </a:t>
            </a:r>
            <a:r>
              <a:rPr sz="1950" spc="80" dirty="0">
                <a:latin typeface="Calibri"/>
                <a:cs typeface="Calibri"/>
              </a:rPr>
              <a:t>within</a:t>
            </a:r>
            <a:r>
              <a:rPr sz="1950" spc="100" dirty="0">
                <a:latin typeface="Calibri"/>
                <a:cs typeface="Calibri"/>
              </a:rPr>
              <a:t> </a:t>
            </a:r>
            <a:r>
              <a:rPr sz="1950" spc="95" dirty="0">
                <a:latin typeface="Calibri"/>
                <a:cs typeface="Calibri"/>
              </a:rPr>
              <a:t>the 	</a:t>
            </a:r>
            <a:r>
              <a:rPr sz="1950" spc="85" dirty="0">
                <a:latin typeface="Calibri"/>
                <a:cs typeface="Calibri"/>
              </a:rPr>
              <a:t>environment.</a:t>
            </a:r>
            <a:endParaRPr sz="1950">
              <a:latin typeface="Calibri"/>
              <a:cs typeface="Calibri"/>
            </a:endParaRPr>
          </a:p>
          <a:p>
            <a:pPr>
              <a:lnSpc>
                <a:spcPct val="100000"/>
              </a:lnSpc>
              <a:spcBef>
                <a:spcPts val="409"/>
              </a:spcBef>
              <a:buFont typeface="Times New Roman"/>
              <a:buChar char="•"/>
            </a:pPr>
            <a:endParaRPr sz="1950">
              <a:latin typeface="Calibri"/>
              <a:cs typeface="Calibri"/>
            </a:endParaRPr>
          </a:p>
          <a:p>
            <a:pPr marL="12700">
              <a:lnSpc>
                <a:spcPct val="100000"/>
              </a:lnSpc>
            </a:pPr>
            <a:r>
              <a:rPr sz="2900" spc="190" dirty="0">
                <a:solidFill>
                  <a:srgbClr val="005ABF"/>
                </a:solidFill>
                <a:latin typeface="Calibri"/>
                <a:cs typeface="Calibri"/>
              </a:rPr>
              <a:t>Haptic</a:t>
            </a:r>
            <a:r>
              <a:rPr sz="2900" spc="125" dirty="0">
                <a:solidFill>
                  <a:srgbClr val="005ABF"/>
                </a:solidFill>
                <a:latin typeface="Calibri"/>
                <a:cs typeface="Calibri"/>
              </a:rPr>
              <a:t> </a:t>
            </a:r>
            <a:r>
              <a:rPr sz="2900" spc="240" dirty="0">
                <a:solidFill>
                  <a:srgbClr val="005ABF"/>
                </a:solidFill>
                <a:latin typeface="Calibri"/>
                <a:cs typeface="Calibri"/>
              </a:rPr>
              <a:t>Force-</a:t>
            </a:r>
            <a:r>
              <a:rPr sz="2900" spc="265" dirty="0">
                <a:solidFill>
                  <a:srgbClr val="005ABF"/>
                </a:solidFill>
                <a:latin typeface="Calibri"/>
                <a:cs typeface="Calibri"/>
              </a:rPr>
              <a:t>Feedback</a:t>
            </a:r>
            <a:r>
              <a:rPr sz="2900" spc="125" dirty="0">
                <a:solidFill>
                  <a:srgbClr val="005ABF"/>
                </a:solidFill>
                <a:latin typeface="Calibri"/>
                <a:cs typeface="Calibri"/>
              </a:rPr>
              <a:t> </a:t>
            </a:r>
            <a:r>
              <a:rPr sz="2900" spc="110" dirty="0">
                <a:solidFill>
                  <a:srgbClr val="005ABF"/>
                </a:solidFill>
                <a:latin typeface="Calibri"/>
                <a:cs typeface="Calibri"/>
              </a:rPr>
              <a:t>Integration</a:t>
            </a:r>
            <a:endParaRPr sz="2900">
              <a:latin typeface="Calibri"/>
              <a:cs typeface="Calibri"/>
            </a:endParaRPr>
          </a:p>
          <a:p>
            <a:pPr marL="225425" indent="-212725">
              <a:lnSpc>
                <a:spcPct val="100000"/>
              </a:lnSpc>
              <a:spcBef>
                <a:spcPts val="1845"/>
              </a:spcBef>
              <a:buFont typeface="Times New Roman"/>
              <a:buChar char="•"/>
              <a:tabLst>
                <a:tab pos="225425" algn="l"/>
              </a:tabLst>
            </a:pPr>
            <a:r>
              <a:rPr sz="1950" spc="155" dirty="0">
                <a:latin typeface="Calibri"/>
                <a:cs typeface="Calibri"/>
              </a:rPr>
              <a:t>Streams</a:t>
            </a:r>
            <a:r>
              <a:rPr sz="1950" spc="100" dirty="0">
                <a:latin typeface="Calibri"/>
                <a:cs typeface="Calibri"/>
              </a:rPr>
              <a:t> </a:t>
            </a:r>
            <a:r>
              <a:rPr sz="1950" spc="125" dirty="0">
                <a:latin typeface="Calibri"/>
                <a:cs typeface="Calibri"/>
              </a:rPr>
              <a:t>elasticity</a:t>
            </a:r>
            <a:r>
              <a:rPr sz="1950" spc="105" dirty="0">
                <a:latin typeface="Calibri"/>
                <a:cs typeface="Calibri"/>
              </a:rPr>
              <a:t> </a:t>
            </a:r>
            <a:r>
              <a:rPr sz="1950" spc="140" dirty="0">
                <a:latin typeface="Calibri"/>
                <a:cs typeface="Calibri"/>
              </a:rPr>
              <a:t>data</a:t>
            </a:r>
            <a:r>
              <a:rPr sz="1950" spc="105" dirty="0">
                <a:latin typeface="Calibri"/>
                <a:cs typeface="Calibri"/>
              </a:rPr>
              <a:t> </a:t>
            </a:r>
            <a:r>
              <a:rPr sz="1950" spc="114" dirty="0">
                <a:latin typeface="Calibri"/>
                <a:cs typeface="Calibri"/>
              </a:rPr>
              <a:t>to</a:t>
            </a:r>
            <a:r>
              <a:rPr sz="1950" spc="100" dirty="0">
                <a:latin typeface="Calibri"/>
                <a:cs typeface="Calibri"/>
              </a:rPr>
              <a:t> </a:t>
            </a:r>
            <a:r>
              <a:rPr sz="1950" spc="140" dirty="0">
                <a:latin typeface="Calibri"/>
                <a:cs typeface="Calibri"/>
              </a:rPr>
              <a:t>haptic</a:t>
            </a:r>
            <a:r>
              <a:rPr sz="1950" spc="105" dirty="0">
                <a:latin typeface="Calibri"/>
                <a:cs typeface="Calibri"/>
              </a:rPr>
              <a:t> </a:t>
            </a:r>
            <a:r>
              <a:rPr sz="1950" spc="85" dirty="0">
                <a:latin typeface="Calibri"/>
                <a:cs typeface="Calibri"/>
              </a:rPr>
              <a:t>gloves,</a:t>
            </a:r>
            <a:r>
              <a:rPr sz="1950" spc="105" dirty="0">
                <a:latin typeface="Calibri"/>
                <a:cs typeface="Calibri"/>
              </a:rPr>
              <a:t> simulating</a:t>
            </a:r>
            <a:r>
              <a:rPr sz="1950" spc="100" dirty="0">
                <a:latin typeface="Calibri"/>
                <a:cs typeface="Calibri"/>
              </a:rPr>
              <a:t> </a:t>
            </a:r>
            <a:r>
              <a:rPr sz="1950" spc="135" dirty="0">
                <a:latin typeface="Calibri"/>
                <a:cs typeface="Calibri"/>
              </a:rPr>
              <a:t>tissue</a:t>
            </a:r>
            <a:r>
              <a:rPr sz="1950" spc="105" dirty="0">
                <a:latin typeface="Calibri"/>
                <a:cs typeface="Calibri"/>
              </a:rPr>
              <a:t> </a:t>
            </a:r>
            <a:r>
              <a:rPr sz="1950" spc="-10" dirty="0">
                <a:latin typeface="Calibri"/>
                <a:cs typeface="Calibri"/>
              </a:rPr>
              <a:t>feel.</a:t>
            </a:r>
            <a:endParaRPr sz="1950">
              <a:latin typeface="Calibri"/>
              <a:cs typeface="Calibri"/>
            </a:endParaRPr>
          </a:p>
          <a:p>
            <a:pPr marL="225425" indent="-212725">
              <a:lnSpc>
                <a:spcPct val="100000"/>
              </a:lnSpc>
              <a:spcBef>
                <a:spcPts val="535"/>
              </a:spcBef>
              <a:buFont typeface="Times New Roman"/>
              <a:buChar char="•"/>
              <a:tabLst>
                <a:tab pos="225425" algn="l"/>
              </a:tabLst>
            </a:pPr>
            <a:r>
              <a:rPr sz="1950" spc="140" dirty="0">
                <a:latin typeface="Calibri"/>
                <a:cs typeface="Calibri"/>
              </a:rPr>
              <a:t>Surgeons</a:t>
            </a:r>
            <a:r>
              <a:rPr sz="1950" spc="100" dirty="0">
                <a:latin typeface="Calibri"/>
                <a:cs typeface="Calibri"/>
              </a:rPr>
              <a:t> </a:t>
            </a:r>
            <a:r>
              <a:rPr sz="1950" spc="130" dirty="0">
                <a:latin typeface="Calibri"/>
                <a:cs typeface="Calibri"/>
              </a:rPr>
              <a:t>experience</a:t>
            </a:r>
            <a:r>
              <a:rPr sz="1950" spc="105" dirty="0">
                <a:latin typeface="Calibri"/>
                <a:cs typeface="Calibri"/>
              </a:rPr>
              <a:t> </a:t>
            </a:r>
            <a:r>
              <a:rPr sz="1950" spc="110" dirty="0">
                <a:latin typeface="Calibri"/>
                <a:cs typeface="Calibri"/>
              </a:rPr>
              <a:t>tactile</a:t>
            </a:r>
            <a:r>
              <a:rPr sz="1950" spc="100" dirty="0">
                <a:latin typeface="Calibri"/>
                <a:cs typeface="Calibri"/>
              </a:rPr>
              <a:t> </a:t>
            </a:r>
            <a:r>
              <a:rPr sz="1950" spc="160" dirty="0">
                <a:latin typeface="Calibri"/>
                <a:cs typeface="Calibri"/>
              </a:rPr>
              <a:t>feedback</a:t>
            </a:r>
            <a:r>
              <a:rPr sz="1950" spc="105" dirty="0">
                <a:latin typeface="Calibri"/>
                <a:cs typeface="Calibri"/>
              </a:rPr>
              <a:t> </a:t>
            </a:r>
            <a:r>
              <a:rPr sz="1950" spc="110" dirty="0">
                <a:latin typeface="Calibri"/>
                <a:cs typeface="Calibri"/>
              </a:rPr>
              <a:t>during</a:t>
            </a:r>
            <a:r>
              <a:rPr sz="1950" spc="100" dirty="0">
                <a:latin typeface="Calibri"/>
                <a:cs typeface="Calibri"/>
              </a:rPr>
              <a:t> </a:t>
            </a:r>
            <a:r>
              <a:rPr sz="1950" spc="110" dirty="0">
                <a:latin typeface="Calibri"/>
                <a:cs typeface="Calibri"/>
              </a:rPr>
              <a:t>bioprinting</a:t>
            </a:r>
            <a:r>
              <a:rPr sz="1950" spc="105" dirty="0">
                <a:latin typeface="Calibri"/>
                <a:cs typeface="Calibri"/>
              </a:rPr>
              <a:t> </a:t>
            </a:r>
            <a:r>
              <a:rPr sz="1950" spc="90" dirty="0">
                <a:latin typeface="Calibri"/>
                <a:cs typeface="Calibri"/>
              </a:rPr>
              <a:t>events.</a:t>
            </a:r>
            <a:endParaRPr sz="1950">
              <a:latin typeface="Calibri"/>
              <a:cs typeface="Calibri"/>
            </a:endParaRPr>
          </a:p>
        </p:txBody>
      </p:sp>
      <p:pic>
        <p:nvPicPr>
          <p:cNvPr id="4" name="object 4"/>
          <p:cNvPicPr/>
          <p:nvPr/>
        </p:nvPicPr>
        <p:blipFill>
          <a:blip r:embed="rId2" cstate="print"/>
          <a:stretch>
            <a:fillRect/>
          </a:stretch>
        </p:blipFill>
        <p:spPr>
          <a:xfrm>
            <a:off x="152400" y="4106608"/>
            <a:ext cx="8534400" cy="5958205"/>
          </a:xfrm>
          <a:prstGeom prst="rect">
            <a:avLst/>
          </a:prstGeom>
        </p:spPr>
      </p:pic>
      <p:sp>
        <p:nvSpPr>
          <p:cNvPr id="5" name="object 5"/>
          <p:cNvSpPr/>
          <p:nvPr/>
        </p:nvSpPr>
        <p:spPr>
          <a:xfrm>
            <a:off x="9605381" y="10064813"/>
            <a:ext cx="6372860" cy="0"/>
          </a:xfrm>
          <a:custGeom>
            <a:avLst/>
            <a:gdLst/>
            <a:ahLst/>
            <a:cxnLst/>
            <a:rect l="l" t="t" r="r" b="b"/>
            <a:pathLst>
              <a:path w="6372859">
                <a:moveTo>
                  <a:pt x="6372313" y="0"/>
                </a:moveTo>
                <a:lnTo>
                  <a:pt x="0" y="0"/>
                </a:lnTo>
              </a:path>
            </a:pathLst>
          </a:custGeom>
          <a:ln w="19050">
            <a:solidFill>
              <a:srgbClr val="2FA0FA"/>
            </a:solidFill>
          </a:ln>
        </p:spPr>
        <p:txBody>
          <a:bodyPr wrap="square" lIns="0" tIns="0" rIns="0" bIns="0" rtlCol="0"/>
          <a:lstStyle/>
          <a:p>
            <a:endParaRPr/>
          </a:p>
        </p:txBody>
      </p:sp>
      <p:grpSp>
        <p:nvGrpSpPr>
          <p:cNvPr id="6" name="object 6"/>
          <p:cNvGrpSpPr/>
          <p:nvPr/>
        </p:nvGrpSpPr>
        <p:grpSpPr>
          <a:xfrm>
            <a:off x="10854023" y="0"/>
            <a:ext cx="7434580" cy="4058920"/>
            <a:chOff x="10854023" y="0"/>
            <a:chExt cx="7434580" cy="4058920"/>
          </a:xfrm>
        </p:grpSpPr>
        <p:pic>
          <p:nvPicPr>
            <p:cNvPr id="7" name="object 7"/>
            <p:cNvPicPr/>
            <p:nvPr/>
          </p:nvPicPr>
          <p:blipFill>
            <a:blip r:embed="rId3" cstate="print"/>
            <a:stretch>
              <a:fillRect/>
            </a:stretch>
          </p:blipFill>
          <p:spPr>
            <a:xfrm>
              <a:off x="10854023" y="0"/>
              <a:ext cx="7433976" cy="4058310"/>
            </a:xfrm>
            <a:prstGeom prst="rect">
              <a:avLst/>
            </a:prstGeom>
          </p:spPr>
        </p:pic>
        <p:pic>
          <p:nvPicPr>
            <p:cNvPr id="8" name="object 8"/>
            <p:cNvPicPr/>
            <p:nvPr/>
          </p:nvPicPr>
          <p:blipFill>
            <a:blip r:embed="rId4" cstate="print"/>
            <a:stretch>
              <a:fillRect/>
            </a:stretch>
          </p:blipFill>
          <p:spPr>
            <a:xfrm>
              <a:off x="11281499" y="279806"/>
              <a:ext cx="6568249" cy="3276600"/>
            </a:xfrm>
            <a:prstGeom prst="rect">
              <a:avLst/>
            </a:prstGeom>
          </p:spPr>
        </p:pic>
      </p:grpSp>
      <p:sp>
        <p:nvSpPr>
          <p:cNvPr id="9" name="object 9"/>
          <p:cNvSpPr txBox="1"/>
          <p:nvPr/>
        </p:nvSpPr>
        <p:spPr>
          <a:xfrm>
            <a:off x="17285772" y="9764010"/>
            <a:ext cx="165100" cy="323215"/>
          </a:xfrm>
          <a:prstGeom prst="rect">
            <a:avLst/>
          </a:prstGeom>
        </p:spPr>
        <p:txBody>
          <a:bodyPr vert="horz" wrap="square" lIns="0" tIns="10795" rIns="0" bIns="0" rtlCol="0">
            <a:spAutoFit/>
          </a:bodyPr>
          <a:lstStyle/>
          <a:p>
            <a:pPr marL="12700">
              <a:lnSpc>
                <a:spcPct val="100000"/>
              </a:lnSpc>
              <a:spcBef>
                <a:spcPts val="85"/>
              </a:spcBef>
            </a:pPr>
            <a:r>
              <a:rPr sz="1800" spc="130" dirty="0">
                <a:solidFill>
                  <a:srgbClr val="04191A"/>
                </a:solidFill>
                <a:latin typeface="Calibri"/>
                <a:cs typeface="Calibri"/>
              </a:rPr>
              <a:t>5</a:t>
            </a:r>
            <a:endParaRPr sz="180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2534"/>
    </mc:Choice>
    <mc:Fallback xmlns="">
      <p:transition spd="slow" advTm="2534"/>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014005" y="3373455"/>
            <a:ext cx="0" cy="5910580"/>
          </a:xfrm>
          <a:custGeom>
            <a:avLst/>
            <a:gdLst/>
            <a:ahLst/>
            <a:cxnLst/>
            <a:rect l="l" t="t" r="r" b="b"/>
            <a:pathLst>
              <a:path h="5910580">
                <a:moveTo>
                  <a:pt x="0" y="5910237"/>
                </a:moveTo>
                <a:lnTo>
                  <a:pt x="0" y="0"/>
                </a:lnTo>
              </a:path>
            </a:pathLst>
          </a:custGeom>
          <a:ln w="19050">
            <a:solidFill>
              <a:srgbClr val="CDC277"/>
            </a:solidFill>
          </a:ln>
        </p:spPr>
        <p:txBody>
          <a:bodyPr wrap="square" lIns="0" tIns="0" rIns="0" bIns="0" rtlCol="0"/>
          <a:lstStyle/>
          <a:p>
            <a:endParaRPr/>
          </a:p>
        </p:txBody>
      </p:sp>
      <p:sp>
        <p:nvSpPr>
          <p:cNvPr id="3" name="object 3"/>
          <p:cNvSpPr/>
          <p:nvPr/>
        </p:nvSpPr>
        <p:spPr>
          <a:xfrm>
            <a:off x="6274188" y="3373455"/>
            <a:ext cx="0" cy="5910580"/>
          </a:xfrm>
          <a:custGeom>
            <a:avLst/>
            <a:gdLst/>
            <a:ahLst/>
            <a:cxnLst/>
            <a:rect l="l" t="t" r="r" b="b"/>
            <a:pathLst>
              <a:path h="5910580">
                <a:moveTo>
                  <a:pt x="0" y="5910237"/>
                </a:moveTo>
                <a:lnTo>
                  <a:pt x="0" y="0"/>
                </a:lnTo>
              </a:path>
            </a:pathLst>
          </a:custGeom>
          <a:ln w="19050">
            <a:solidFill>
              <a:srgbClr val="CDC277"/>
            </a:solidFill>
          </a:ln>
        </p:spPr>
        <p:txBody>
          <a:bodyPr wrap="square" lIns="0" tIns="0" rIns="0" bIns="0" rtlCol="0"/>
          <a:lstStyle/>
          <a:p>
            <a:endParaRPr/>
          </a:p>
        </p:txBody>
      </p:sp>
      <p:sp>
        <p:nvSpPr>
          <p:cNvPr id="4" name="object 4"/>
          <p:cNvSpPr txBox="1"/>
          <p:nvPr/>
        </p:nvSpPr>
        <p:spPr>
          <a:xfrm>
            <a:off x="12385536" y="6858440"/>
            <a:ext cx="4512310" cy="1301750"/>
          </a:xfrm>
          <a:prstGeom prst="rect">
            <a:avLst/>
          </a:prstGeom>
        </p:spPr>
        <p:txBody>
          <a:bodyPr vert="horz" wrap="square" lIns="0" tIns="12700" rIns="0" bIns="0" rtlCol="0">
            <a:spAutoFit/>
          </a:bodyPr>
          <a:lstStyle/>
          <a:p>
            <a:pPr marL="12700">
              <a:lnSpc>
                <a:spcPct val="100000"/>
              </a:lnSpc>
              <a:spcBef>
                <a:spcPts val="100"/>
              </a:spcBef>
            </a:pPr>
            <a:r>
              <a:rPr sz="2900" spc="155" dirty="0">
                <a:solidFill>
                  <a:srgbClr val="005ABF"/>
                </a:solidFill>
                <a:latin typeface="Calibri"/>
                <a:cs typeface="Calibri"/>
              </a:rPr>
              <a:t>Immediate</a:t>
            </a:r>
            <a:r>
              <a:rPr sz="2900" spc="135" dirty="0">
                <a:solidFill>
                  <a:srgbClr val="005ABF"/>
                </a:solidFill>
                <a:latin typeface="Calibri"/>
                <a:cs typeface="Calibri"/>
              </a:rPr>
              <a:t> </a:t>
            </a:r>
            <a:r>
              <a:rPr sz="2900" spc="160" dirty="0">
                <a:solidFill>
                  <a:srgbClr val="005ABF"/>
                </a:solidFill>
                <a:latin typeface="Calibri"/>
                <a:cs typeface="Calibri"/>
              </a:rPr>
              <a:t>Surgical</a:t>
            </a:r>
            <a:r>
              <a:rPr sz="2900" spc="135" dirty="0">
                <a:solidFill>
                  <a:srgbClr val="005ABF"/>
                </a:solidFill>
                <a:latin typeface="Calibri"/>
                <a:cs typeface="Calibri"/>
              </a:rPr>
              <a:t> </a:t>
            </a:r>
            <a:r>
              <a:rPr sz="2900" spc="125" dirty="0">
                <a:solidFill>
                  <a:srgbClr val="005ABF"/>
                </a:solidFill>
                <a:latin typeface="Calibri"/>
                <a:cs typeface="Calibri"/>
              </a:rPr>
              <a:t>Insight</a:t>
            </a:r>
            <a:endParaRPr sz="2900">
              <a:latin typeface="Calibri"/>
              <a:cs typeface="Calibri"/>
            </a:endParaRPr>
          </a:p>
          <a:p>
            <a:pPr marL="224790" marR="175895" indent="-212725">
              <a:lnSpc>
                <a:spcPct val="101499"/>
              </a:lnSpc>
              <a:spcBef>
                <a:spcPts val="1810"/>
              </a:spcBef>
              <a:buFont typeface="Times New Roman"/>
              <a:buChar char="•"/>
              <a:tabLst>
                <a:tab pos="226060" algn="l"/>
              </a:tabLst>
            </a:pPr>
            <a:r>
              <a:rPr sz="1950" spc="140" dirty="0">
                <a:solidFill>
                  <a:srgbClr val="04191A"/>
                </a:solidFill>
                <a:latin typeface="Calibri"/>
                <a:cs typeface="Calibri"/>
              </a:rPr>
              <a:t>Surgeons</a:t>
            </a:r>
            <a:r>
              <a:rPr sz="1950" spc="90" dirty="0">
                <a:solidFill>
                  <a:srgbClr val="04191A"/>
                </a:solidFill>
                <a:latin typeface="Calibri"/>
                <a:cs typeface="Calibri"/>
              </a:rPr>
              <a:t> </a:t>
            </a:r>
            <a:r>
              <a:rPr sz="1950" spc="150" dirty="0">
                <a:solidFill>
                  <a:srgbClr val="04191A"/>
                </a:solidFill>
                <a:latin typeface="Calibri"/>
                <a:cs typeface="Calibri"/>
              </a:rPr>
              <a:t>observe</a:t>
            </a:r>
            <a:r>
              <a:rPr sz="1950" spc="95" dirty="0">
                <a:solidFill>
                  <a:srgbClr val="04191A"/>
                </a:solidFill>
                <a:latin typeface="Calibri"/>
                <a:cs typeface="Calibri"/>
              </a:rPr>
              <a:t> </a:t>
            </a:r>
            <a:r>
              <a:rPr sz="1950" spc="65" dirty="0">
                <a:solidFill>
                  <a:srgbClr val="04191A"/>
                </a:solidFill>
                <a:latin typeface="Calibri"/>
                <a:cs typeface="Calibri"/>
              </a:rPr>
              <a:t>live</a:t>
            </a:r>
            <a:r>
              <a:rPr sz="1950" spc="90" dirty="0">
                <a:solidFill>
                  <a:srgbClr val="04191A"/>
                </a:solidFill>
                <a:latin typeface="Calibri"/>
                <a:cs typeface="Calibri"/>
              </a:rPr>
              <a:t> </a:t>
            </a:r>
            <a:r>
              <a:rPr sz="1950" spc="105" dirty="0">
                <a:solidFill>
                  <a:srgbClr val="04191A"/>
                </a:solidFill>
                <a:latin typeface="Calibri"/>
                <a:cs typeface="Calibri"/>
              </a:rPr>
              <a:t>adjustments, 	</a:t>
            </a:r>
            <a:r>
              <a:rPr sz="1950" spc="114" dirty="0">
                <a:solidFill>
                  <a:srgbClr val="04191A"/>
                </a:solidFill>
                <a:latin typeface="Calibri"/>
                <a:cs typeface="Calibri"/>
              </a:rPr>
              <a:t>ensuring</a:t>
            </a:r>
            <a:r>
              <a:rPr sz="1950" spc="110" dirty="0">
                <a:solidFill>
                  <a:srgbClr val="04191A"/>
                </a:solidFill>
                <a:latin typeface="Calibri"/>
                <a:cs typeface="Calibri"/>
              </a:rPr>
              <a:t> </a:t>
            </a:r>
            <a:r>
              <a:rPr sz="1950" spc="105" dirty="0">
                <a:solidFill>
                  <a:srgbClr val="04191A"/>
                </a:solidFill>
                <a:latin typeface="Calibri"/>
                <a:cs typeface="Calibri"/>
              </a:rPr>
              <a:t>optimal</a:t>
            </a:r>
            <a:r>
              <a:rPr sz="1950" spc="110" dirty="0">
                <a:solidFill>
                  <a:srgbClr val="04191A"/>
                </a:solidFill>
                <a:latin typeface="Calibri"/>
                <a:cs typeface="Calibri"/>
              </a:rPr>
              <a:t> </a:t>
            </a:r>
            <a:r>
              <a:rPr sz="1950" spc="135" dirty="0">
                <a:solidFill>
                  <a:srgbClr val="04191A"/>
                </a:solidFill>
                <a:latin typeface="Calibri"/>
                <a:cs typeface="Calibri"/>
              </a:rPr>
              <a:t>tissue</a:t>
            </a:r>
            <a:r>
              <a:rPr sz="1950" spc="114" dirty="0">
                <a:solidFill>
                  <a:srgbClr val="04191A"/>
                </a:solidFill>
                <a:latin typeface="Calibri"/>
                <a:cs typeface="Calibri"/>
              </a:rPr>
              <a:t> </a:t>
            </a:r>
            <a:r>
              <a:rPr sz="1950" spc="85" dirty="0">
                <a:solidFill>
                  <a:srgbClr val="04191A"/>
                </a:solidFill>
                <a:latin typeface="Calibri"/>
                <a:cs typeface="Calibri"/>
              </a:rPr>
              <a:t>fabrication.</a:t>
            </a:r>
            <a:endParaRPr sz="1950">
              <a:latin typeface="Calibri"/>
              <a:cs typeface="Calibri"/>
            </a:endParaRPr>
          </a:p>
        </p:txBody>
      </p:sp>
      <p:sp>
        <p:nvSpPr>
          <p:cNvPr id="5" name="object 5"/>
          <p:cNvSpPr txBox="1"/>
          <p:nvPr/>
        </p:nvSpPr>
        <p:spPr>
          <a:xfrm>
            <a:off x="6645719" y="6858440"/>
            <a:ext cx="4971415" cy="2410460"/>
          </a:xfrm>
          <a:prstGeom prst="rect">
            <a:avLst/>
          </a:prstGeom>
        </p:spPr>
        <p:txBody>
          <a:bodyPr vert="horz" wrap="square" lIns="0" tIns="12700" rIns="0" bIns="0" rtlCol="0">
            <a:spAutoFit/>
          </a:bodyPr>
          <a:lstStyle/>
          <a:p>
            <a:pPr marL="12700" marR="564515">
              <a:lnSpc>
                <a:spcPct val="100000"/>
              </a:lnSpc>
              <a:spcBef>
                <a:spcPts val="100"/>
              </a:spcBef>
            </a:pPr>
            <a:r>
              <a:rPr sz="2900" spc="200" dirty="0">
                <a:solidFill>
                  <a:srgbClr val="005ABF"/>
                </a:solidFill>
                <a:latin typeface="Calibri"/>
                <a:cs typeface="Calibri"/>
              </a:rPr>
              <a:t>Neural-</a:t>
            </a:r>
            <a:r>
              <a:rPr sz="2900" spc="175" dirty="0">
                <a:solidFill>
                  <a:srgbClr val="005ABF"/>
                </a:solidFill>
                <a:latin typeface="Calibri"/>
                <a:cs typeface="Calibri"/>
              </a:rPr>
              <a:t>Ledger</a:t>
            </a:r>
            <a:r>
              <a:rPr sz="2900" spc="145" dirty="0">
                <a:solidFill>
                  <a:srgbClr val="005ABF"/>
                </a:solidFill>
                <a:latin typeface="Calibri"/>
                <a:cs typeface="Calibri"/>
              </a:rPr>
              <a:t> </a:t>
            </a:r>
            <a:r>
              <a:rPr sz="2900" spc="175" dirty="0">
                <a:solidFill>
                  <a:srgbClr val="005ABF"/>
                </a:solidFill>
                <a:latin typeface="Calibri"/>
                <a:cs typeface="Calibri"/>
              </a:rPr>
              <a:t>Correction </a:t>
            </a:r>
            <a:r>
              <a:rPr sz="2900" spc="170" dirty="0">
                <a:solidFill>
                  <a:srgbClr val="005ABF"/>
                </a:solidFill>
                <a:latin typeface="Calibri"/>
                <a:cs typeface="Calibri"/>
              </a:rPr>
              <a:t>Mechanism</a:t>
            </a:r>
            <a:endParaRPr sz="2900">
              <a:latin typeface="Calibri"/>
              <a:cs typeface="Calibri"/>
            </a:endParaRPr>
          </a:p>
          <a:p>
            <a:pPr marL="224790" marR="5080" indent="-212725">
              <a:lnSpc>
                <a:spcPct val="101499"/>
              </a:lnSpc>
              <a:spcBef>
                <a:spcPts val="1810"/>
              </a:spcBef>
              <a:buFont typeface="Times New Roman"/>
              <a:buChar char="•"/>
              <a:tabLst>
                <a:tab pos="226060" algn="l"/>
              </a:tabLst>
            </a:pPr>
            <a:r>
              <a:rPr sz="1950" spc="160" dirty="0">
                <a:solidFill>
                  <a:srgbClr val="04191A"/>
                </a:solidFill>
                <a:latin typeface="Calibri"/>
                <a:cs typeface="Calibri"/>
              </a:rPr>
              <a:t>Detects</a:t>
            </a:r>
            <a:r>
              <a:rPr sz="1950" spc="100" dirty="0">
                <a:solidFill>
                  <a:srgbClr val="04191A"/>
                </a:solidFill>
                <a:latin typeface="Calibri"/>
                <a:cs typeface="Calibri"/>
              </a:rPr>
              <a:t> </a:t>
            </a:r>
            <a:r>
              <a:rPr sz="1950" spc="120" dirty="0">
                <a:solidFill>
                  <a:srgbClr val="04191A"/>
                </a:solidFill>
                <a:latin typeface="Calibri"/>
                <a:cs typeface="Calibri"/>
              </a:rPr>
              <a:t>deviations</a:t>
            </a:r>
            <a:r>
              <a:rPr sz="1950" spc="105" dirty="0">
                <a:solidFill>
                  <a:srgbClr val="04191A"/>
                </a:solidFill>
                <a:latin typeface="Calibri"/>
                <a:cs typeface="Calibri"/>
              </a:rPr>
              <a:t> </a:t>
            </a:r>
            <a:r>
              <a:rPr sz="1950" spc="145" dirty="0">
                <a:solidFill>
                  <a:srgbClr val="04191A"/>
                </a:solidFill>
                <a:latin typeface="Calibri"/>
                <a:cs typeface="Calibri"/>
              </a:rPr>
              <a:t>and</a:t>
            </a:r>
            <a:r>
              <a:rPr sz="1950" spc="105" dirty="0">
                <a:solidFill>
                  <a:srgbClr val="04191A"/>
                </a:solidFill>
                <a:latin typeface="Calibri"/>
                <a:cs typeface="Calibri"/>
              </a:rPr>
              <a:t> </a:t>
            </a:r>
            <a:r>
              <a:rPr sz="1950" spc="155" dirty="0">
                <a:solidFill>
                  <a:srgbClr val="04191A"/>
                </a:solidFill>
                <a:latin typeface="Calibri"/>
                <a:cs typeface="Calibri"/>
              </a:rPr>
              <a:t>issues</a:t>
            </a:r>
            <a:r>
              <a:rPr sz="1950" spc="105" dirty="0">
                <a:solidFill>
                  <a:srgbClr val="04191A"/>
                </a:solidFill>
                <a:latin typeface="Calibri"/>
                <a:cs typeface="Calibri"/>
              </a:rPr>
              <a:t> </a:t>
            </a:r>
            <a:r>
              <a:rPr sz="1950" spc="120" dirty="0">
                <a:solidFill>
                  <a:srgbClr val="04191A"/>
                </a:solidFill>
                <a:latin typeface="Calibri"/>
                <a:cs typeface="Calibri"/>
              </a:rPr>
              <a:t>corrective 	</a:t>
            </a:r>
            <a:r>
              <a:rPr sz="1950" spc="185" dirty="0">
                <a:solidFill>
                  <a:srgbClr val="04191A"/>
                </a:solidFill>
                <a:latin typeface="Calibri"/>
                <a:cs typeface="Calibri"/>
              </a:rPr>
              <a:t>commands</a:t>
            </a:r>
            <a:r>
              <a:rPr sz="1950" spc="90" dirty="0">
                <a:solidFill>
                  <a:srgbClr val="04191A"/>
                </a:solidFill>
                <a:latin typeface="Calibri"/>
                <a:cs typeface="Calibri"/>
              </a:rPr>
              <a:t> </a:t>
            </a:r>
            <a:r>
              <a:rPr sz="1950" spc="114" dirty="0">
                <a:solidFill>
                  <a:srgbClr val="04191A"/>
                </a:solidFill>
                <a:latin typeface="Calibri"/>
                <a:cs typeface="Calibri"/>
              </a:rPr>
              <a:t>to</a:t>
            </a:r>
            <a:r>
              <a:rPr sz="1950" spc="90" dirty="0">
                <a:solidFill>
                  <a:srgbClr val="04191A"/>
                </a:solidFill>
                <a:latin typeface="Calibri"/>
                <a:cs typeface="Calibri"/>
              </a:rPr>
              <a:t> </a:t>
            </a:r>
            <a:r>
              <a:rPr sz="1950" spc="65" dirty="0">
                <a:solidFill>
                  <a:srgbClr val="04191A"/>
                </a:solidFill>
                <a:latin typeface="Calibri"/>
                <a:cs typeface="Calibri"/>
              </a:rPr>
              <a:t>bioprinter.</a:t>
            </a:r>
            <a:endParaRPr sz="1950">
              <a:latin typeface="Calibri"/>
              <a:cs typeface="Calibri"/>
            </a:endParaRPr>
          </a:p>
          <a:p>
            <a:pPr marL="224790" marR="361950" indent="-212725">
              <a:lnSpc>
                <a:spcPct val="101499"/>
              </a:lnSpc>
              <a:spcBef>
                <a:spcPts val="500"/>
              </a:spcBef>
              <a:buFont typeface="Times New Roman"/>
              <a:buChar char="•"/>
              <a:tabLst>
                <a:tab pos="226060" algn="l"/>
              </a:tabLst>
            </a:pPr>
            <a:r>
              <a:rPr sz="1950" spc="110" dirty="0">
                <a:solidFill>
                  <a:srgbClr val="04191A"/>
                </a:solidFill>
                <a:latin typeface="Calibri"/>
                <a:cs typeface="Calibri"/>
              </a:rPr>
              <a:t>Visual</a:t>
            </a:r>
            <a:r>
              <a:rPr sz="1950" spc="100" dirty="0">
                <a:solidFill>
                  <a:srgbClr val="04191A"/>
                </a:solidFill>
                <a:latin typeface="Calibri"/>
                <a:cs typeface="Calibri"/>
              </a:rPr>
              <a:t> </a:t>
            </a:r>
            <a:r>
              <a:rPr sz="1950" spc="130" dirty="0">
                <a:solidFill>
                  <a:srgbClr val="04191A"/>
                </a:solidFill>
                <a:latin typeface="Calibri"/>
                <a:cs typeface="Calibri"/>
              </a:rPr>
              <a:t>feedback:</a:t>
            </a:r>
            <a:r>
              <a:rPr sz="1950" spc="100" dirty="0">
                <a:solidFill>
                  <a:srgbClr val="04191A"/>
                </a:solidFill>
                <a:latin typeface="Calibri"/>
                <a:cs typeface="Calibri"/>
              </a:rPr>
              <a:t> </a:t>
            </a:r>
            <a:r>
              <a:rPr sz="1950" spc="110" dirty="0">
                <a:solidFill>
                  <a:srgbClr val="04191A"/>
                </a:solidFill>
                <a:latin typeface="Calibri"/>
                <a:cs typeface="Calibri"/>
              </a:rPr>
              <a:t>hologram</a:t>
            </a:r>
            <a:r>
              <a:rPr sz="1950" spc="100" dirty="0">
                <a:solidFill>
                  <a:srgbClr val="04191A"/>
                </a:solidFill>
                <a:latin typeface="Calibri"/>
                <a:cs typeface="Calibri"/>
              </a:rPr>
              <a:t> </a:t>
            </a:r>
            <a:r>
              <a:rPr sz="1950" spc="125" dirty="0">
                <a:solidFill>
                  <a:srgbClr val="04191A"/>
                </a:solidFill>
                <a:latin typeface="Calibri"/>
                <a:cs typeface="Calibri"/>
              </a:rPr>
              <a:t>shifts</a:t>
            </a:r>
            <a:r>
              <a:rPr sz="1950" spc="100" dirty="0">
                <a:solidFill>
                  <a:srgbClr val="04191A"/>
                </a:solidFill>
                <a:latin typeface="Calibri"/>
                <a:cs typeface="Calibri"/>
              </a:rPr>
              <a:t> </a:t>
            </a:r>
            <a:r>
              <a:rPr sz="1950" spc="85" dirty="0">
                <a:solidFill>
                  <a:srgbClr val="04191A"/>
                </a:solidFill>
                <a:latin typeface="Calibri"/>
                <a:cs typeface="Calibri"/>
              </a:rPr>
              <a:t>from 	</a:t>
            </a:r>
            <a:r>
              <a:rPr sz="1950" spc="90" dirty="0">
                <a:solidFill>
                  <a:srgbClr val="04191A"/>
                </a:solidFill>
                <a:latin typeface="Calibri"/>
                <a:cs typeface="Calibri"/>
              </a:rPr>
              <a:t>warning</a:t>
            </a:r>
            <a:r>
              <a:rPr sz="1950" spc="100" dirty="0">
                <a:solidFill>
                  <a:srgbClr val="04191A"/>
                </a:solidFill>
                <a:latin typeface="Calibri"/>
                <a:cs typeface="Calibri"/>
              </a:rPr>
              <a:t> </a:t>
            </a:r>
            <a:r>
              <a:rPr sz="1950" spc="130" dirty="0">
                <a:solidFill>
                  <a:srgbClr val="04191A"/>
                </a:solidFill>
                <a:latin typeface="Calibri"/>
                <a:cs typeface="Calibri"/>
              </a:rPr>
              <a:t>(red)</a:t>
            </a:r>
            <a:r>
              <a:rPr sz="1950" spc="100" dirty="0">
                <a:solidFill>
                  <a:srgbClr val="04191A"/>
                </a:solidFill>
                <a:latin typeface="Calibri"/>
                <a:cs typeface="Calibri"/>
              </a:rPr>
              <a:t> </a:t>
            </a:r>
            <a:r>
              <a:rPr sz="1950" spc="114" dirty="0">
                <a:solidFill>
                  <a:srgbClr val="04191A"/>
                </a:solidFill>
                <a:latin typeface="Calibri"/>
                <a:cs typeface="Calibri"/>
              </a:rPr>
              <a:t>to</a:t>
            </a:r>
            <a:r>
              <a:rPr sz="1950" spc="105" dirty="0">
                <a:solidFill>
                  <a:srgbClr val="04191A"/>
                </a:solidFill>
                <a:latin typeface="Calibri"/>
                <a:cs typeface="Calibri"/>
              </a:rPr>
              <a:t> </a:t>
            </a:r>
            <a:r>
              <a:rPr sz="1950" spc="150" dirty="0">
                <a:solidFill>
                  <a:srgbClr val="04191A"/>
                </a:solidFill>
                <a:latin typeface="Calibri"/>
                <a:cs typeface="Calibri"/>
              </a:rPr>
              <a:t>corrected</a:t>
            </a:r>
            <a:r>
              <a:rPr sz="1950" spc="100" dirty="0">
                <a:solidFill>
                  <a:srgbClr val="04191A"/>
                </a:solidFill>
                <a:latin typeface="Calibri"/>
                <a:cs typeface="Calibri"/>
              </a:rPr>
              <a:t> </a:t>
            </a:r>
            <a:r>
              <a:rPr sz="1950" spc="85" dirty="0">
                <a:solidFill>
                  <a:srgbClr val="04191A"/>
                </a:solidFill>
                <a:latin typeface="Calibri"/>
                <a:cs typeface="Calibri"/>
              </a:rPr>
              <a:t>(green).</a:t>
            </a:r>
            <a:endParaRPr sz="1950">
              <a:latin typeface="Calibri"/>
              <a:cs typeface="Calibri"/>
            </a:endParaRPr>
          </a:p>
        </p:txBody>
      </p:sp>
      <p:sp>
        <p:nvSpPr>
          <p:cNvPr id="6" name="object 6"/>
          <p:cNvSpPr txBox="1"/>
          <p:nvPr/>
        </p:nvSpPr>
        <p:spPr>
          <a:xfrm>
            <a:off x="905902" y="6858440"/>
            <a:ext cx="4969510" cy="1743710"/>
          </a:xfrm>
          <a:prstGeom prst="rect">
            <a:avLst/>
          </a:prstGeom>
        </p:spPr>
        <p:txBody>
          <a:bodyPr vert="horz" wrap="square" lIns="0" tIns="12700" rIns="0" bIns="0" rtlCol="0">
            <a:spAutoFit/>
          </a:bodyPr>
          <a:lstStyle/>
          <a:p>
            <a:pPr marL="12700" marR="765810">
              <a:lnSpc>
                <a:spcPct val="100000"/>
              </a:lnSpc>
              <a:spcBef>
                <a:spcPts val="100"/>
              </a:spcBef>
            </a:pPr>
            <a:r>
              <a:rPr sz="2900" spc="165" dirty="0">
                <a:solidFill>
                  <a:srgbClr val="005ABF"/>
                </a:solidFill>
                <a:latin typeface="Calibri"/>
                <a:cs typeface="Calibri"/>
              </a:rPr>
              <a:t>Multi-</a:t>
            </a:r>
            <a:r>
              <a:rPr sz="2900" spc="140" dirty="0">
                <a:solidFill>
                  <a:srgbClr val="005ABF"/>
                </a:solidFill>
                <a:latin typeface="Calibri"/>
                <a:cs typeface="Calibri"/>
              </a:rPr>
              <a:t>Layer</a:t>
            </a:r>
            <a:r>
              <a:rPr sz="2900" spc="150" dirty="0">
                <a:solidFill>
                  <a:srgbClr val="005ABF"/>
                </a:solidFill>
                <a:latin typeface="Calibri"/>
                <a:cs typeface="Calibri"/>
              </a:rPr>
              <a:t> </a:t>
            </a:r>
            <a:r>
              <a:rPr sz="2900" spc="125" dirty="0">
                <a:solidFill>
                  <a:srgbClr val="005ABF"/>
                </a:solidFill>
                <a:latin typeface="Calibri"/>
                <a:cs typeface="Calibri"/>
              </a:rPr>
              <a:t>Visualization </a:t>
            </a:r>
            <a:r>
              <a:rPr sz="2900" spc="145" dirty="0">
                <a:solidFill>
                  <a:srgbClr val="005ABF"/>
                </a:solidFill>
                <a:latin typeface="Calibri"/>
                <a:cs typeface="Calibri"/>
              </a:rPr>
              <a:t>Overlay</a:t>
            </a:r>
            <a:endParaRPr sz="2900">
              <a:latin typeface="Calibri"/>
              <a:cs typeface="Calibri"/>
            </a:endParaRPr>
          </a:p>
          <a:p>
            <a:pPr marL="224790" marR="5080" indent="-212725">
              <a:lnSpc>
                <a:spcPct val="101499"/>
              </a:lnSpc>
              <a:spcBef>
                <a:spcPts val="1810"/>
              </a:spcBef>
              <a:buFont typeface="Times New Roman"/>
              <a:buChar char="•"/>
              <a:tabLst>
                <a:tab pos="226060" algn="l"/>
              </a:tabLst>
            </a:pPr>
            <a:r>
              <a:rPr sz="1950" spc="130" dirty="0">
                <a:solidFill>
                  <a:srgbClr val="04191A"/>
                </a:solidFill>
                <a:latin typeface="Calibri"/>
                <a:cs typeface="Calibri"/>
              </a:rPr>
              <a:t>Displays</a:t>
            </a:r>
            <a:r>
              <a:rPr sz="1950" spc="110" dirty="0">
                <a:solidFill>
                  <a:srgbClr val="04191A"/>
                </a:solidFill>
                <a:latin typeface="Calibri"/>
                <a:cs typeface="Calibri"/>
              </a:rPr>
              <a:t> </a:t>
            </a:r>
            <a:r>
              <a:rPr sz="1950" spc="105" dirty="0">
                <a:solidFill>
                  <a:srgbClr val="04191A"/>
                </a:solidFill>
                <a:latin typeface="Calibri"/>
                <a:cs typeface="Calibri"/>
              </a:rPr>
              <a:t>real-</a:t>
            </a:r>
            <a:r>
              <a:rPr sz="1950" spc="160" dirty="0">
                <a:solidFill>
                  <a:srgbClr val="04191A"/>
                </a:solidFill>
                <a:latin typeface="Calibri"/>
                <a:cs typeface="Calibri"/>
              </a:rPr>
              <a:t>time</a:t>
            </a:r>
            <a:r>
              <a:rPr sz="1950" spc="114" dirty="0">
                <a:solidFill>
                  <a:srgbClr val="04191A"/>
                </a:solidFill>
                <a:latin typeface="Calibri"/>
                <a:cs typeface="Calibri"/>
              </a:rPr>
              <a:t> </a:t>
            </a:r>
            <a:r>
              <a:rPr sz="1950" spc="140" dirty="0">
                <a:solidFill>
                  <a:srgbClr val="04191A"/>
                </a:solidFill>
                <a:latin typeface="Calibri"/>
                <a:cs typeface="Calibri"/>
              </a:rPr>
              <a:t>physical</a:t>
            </a:r>
            <a:r>
              <a:rPr sz="1950" spc="110" dirty="0">
                <a:solidFill>
                  <a:srgbClr val="04191A"/>
                </a:solidFill>
                <a:latin typeface="Calibri"/>
                <a:cs typeface="Calibri"/>
              </a:rPr>
              <a:t> </a:t>
            </a:r>
            <a:r>
              <a:rPr sz="1950" spc="80" dirty="0">
                <a:solidFill>
                  <a:srgbClr val="04191A"/>
                </a:solidFill>
                <a:latin typeface="Calibri"/>
                <a:cs typeface="Calibri"/>
              </a:rPr>
              <a:t>print,</a:t>
            </a:r>
            <a:r>
              <a:rPr sz="1950" spc="114" dirty="0">
                <a:solidFill>
                  <a:srgbClr val="04191A"/>
                </a:solidFill>
                <a:latin typeface="Calibri"/>
                <a:cs typeface="Calibri"/>
              </a:rPr>
              <a:t> </a:t>
            </a:r>
            <a:r>
              <a:rPr sz="1950" spc="150" dirty="0">
                <a:solidFill>
                  <a:srgbClr val="04191A"/>
                </a:solidFill>
                <a:latin typeface="Calibri"/>
                <a:cs typeface="Calibri"/>
              </a:rPr>
              <a:t>HELIOS 	</a:t>
            </a:r>
            <a:r>
              <a:rPr sz="1950" spc="80" dirty="0">
                <a:solidFill>
                  <a:srgbClr val="04191A"/>
                </a:solidFill>
                <a:latin typeface="Calibri"/>
                <a:cs typeface="Calibri"/>
              </a:rPr>
              <a:t>AI</a:t>
            </a:r>
            <a:r>
              <a:rPr sz="1950" spc="100" dirty="0">
                <a:solidFill>
                  <a:srgbClr val="04191A"/>
                </a:solidFill>
                <a:latin typeface="Calibri"/>
                <a:cs typeface="Calibri"/>
              </a:rPr>
              <a:t> </a:t>
            </a:r>
            <a:r>
              <a:rPr sz="1950" spc="60" dirty="0">
                <a:solidFill>
                  <a:srgbClr val="04191A"/>
                </a:solidFill>
                <a:latin typeface="Calibri"/>
                <a:cs typeface="Calibri"/>
              </a:rPr>
              <a:t>ideal,</a:t>
            </a:r>
            <a:r>
              <a:rPr sz="1950" spc="100" dirty="0">
                <a:solidFill>
                  <a:srgbClr val="04191A"/>
                </a:solidFill>
                <a:latin typeface="Calibri"/>
                <a:cs typeface="Calibri"/>
              </a:rPr>
              <a:t> </a:t>
            </a:r>
            <a:r>
              <a:rPr sz="1950" spc="145" dirty="0">
                <a:solidFill>
                  <a:srgbClr val="04191A"/>
                </a:solidFill>
                <a:latin typeface="Calibri"/>
                <a:cs typeface="Calibri"/>
              </a:rPr>
              <a:t>and</a:t>
            </a:r>
            <a:r>
              <a:rPr sz="1950" spc="105" dirty="0">
                <a:solidFill>
                  <a:srgbClr val="04191A"/>
                </a:solidFill>
                <a:latin typeface="Calibri"/>
                <a:cs typeface="Calibri"/>
              </a:rPr>
              <a:t> </a:t>
            </a:r>
            <a:r>
              <a:rPr sz="1950" spc="110" dirty="0">
                <a:solidFill>
                  <a:srgbClr val="04191A"/>
                </a:solidFill>
                <a:latin typeface="Calibri"/>
                <a:cs typeface="Calibri"/>
              </a:rPr>
              <a:t>deviation</a:t>
            </a:r>
            <a:r>
              <a:rPr sz="1950" spc="100" dirty="0">
                <a:solidFill>
                  <a:srgbClr val="04191A"/>
                </a:solidFill>
                <a:latin typeface="Calibri"/>
                <a:cs typeface="Calibri"/>
              </a:rPr>
              <a:t> heatmap.</a:t>
            </a:r>
            <a:endParaRPr sz="1950">
              <a:latin typeface="Calibri"/>
              <a:cs typeface="Calibri"/>
            </a:endParaRPr>
          </a:p>
        </p:txBody>
      </p:sp>
      <p:sp>
        <p:nvSpPr>
          <p:cNvPr id="7" name="object 7" descr="$PPTXTitle"/>
          <p:cNvSpPr txBox="1">
            <a:spLocks noGrp="1"/>
          </p:cNvSpPr>
          <p:nvPr>
            <p:ph type="title"/>
          </p:nvPr>
        </p:nvSpPr>
        <p:spPr>
          <a:xfrm>
            <a:off x="905904" y="863461"/>
            <a:ext cx="9873615" cy="1908791"/>
          </a:xfrm>
          <a:prstGeom prst="rect">
            <a:avLst/>
          </a:prstGeom>
        </p:spPr>
        <p:txBody>
          <a:bodyPr vert="horz" wrap="square" lIns="0" tIns="129539" rIns="0" bIns="0" rtlCol="0">
            <a:spAutoFit/>
          </a:bodyPr>
          <a:lstStyle/>
          <a:p>
            <a:pPr marL="12700" marR="5080">
              <a:lnSpc>
                <a:spcPts val="4600"/>
              </a:lnSpc>
              <a:spcBef>
                <a:spcPts val="1019"/>
              </a:spcBef>
            </a:pPr>
            <a:r>
              <a:rPr lang="en-US" b="1" dirty="0"/>
              <a:t>Q&amp;A and Next Steps</a:t>
            </a:r>
            <a:br>
              <a:rPr lang="en-US" spc="185" dirty="0"/>
            </a:br>
            <a:r>
              <a:rPr spc="185" dirty="0"/>
              <a:t>Digital </a:t>
            </a:r>
            <a:r>
              <a:rPr spc="140" dirty="0"/>
              <a:t>Twin</a:t>
            </a:r>
            <a:r>
              <a:rPr spc="185" dirty="0"/>
              <a:t> </a:t>
            </a:r>
            <a:r>
              <a:rPr spc="250" dirty="0"/>
              <a:t>Overlay</a:t>
            </a:r>
            <a:r>
              <a:rPr spc="190" dirty="0"/>
              <a:t> </a:t>
            </a:r>
            <a:r>
              <a:rPr spc="325" dirty="0"/>
              <a:t>and</a:t>
            </a:r>
            <a:r>
              <a:rPr spc="185" dirty="0"/>
              <a:t> </a:t>
            </a:r>
            <a:r>
              <a:rPr spc="250" dirty="0"/>
              <a:t>Holographic </a:t>
            </a:r>
            <a:r>
              <a:rPr spc="290" dirty="0"/>
              <a:t>Correction</a:t>
            </a:r>
            <a:r>
              <a:rPr spc="195" dirty="0"/>
              <a:t> </a:t>
            </a:r>
            <a:r>
              <a:rPr spc="215" dirty="0"/>
              <a:t>&amp;</a:t>
            </a:r>
            <a:r>
              <a:rPr spc="195" dirty="0"/>
              <a:t> </a:t>
            </a:r>
            <a:r>
              <a:rPr spc="280" dirty="0"/>
              <a:t>Design</a:t>
            </a:r>
          </a:p>
        </p:txBody>
      </p:sp>
      <p:grpSp>
        <p:nvGrpSpPr>
          <p:cNvPr id="8" name="object 8"/>
          <p:cNvGrpSpPr/>
          <p:nvPr/>
        </p:nvGrpSpPr>
        <p:grpSpPr>
          <a:xfrm>
            <a:off x="11678793" y="0"/>
            <a:ext cx="6609715" cy="6548120"/>
            <a:chOff x="11678793" y="0"/>
            <a:chExt cx="6609715" cy="6548120"/>
          </a:xfrm>
        </p:grpSpPr>
        <p:pic>
          <p:nvPicPr>
            <p:cNvPr id="9" name="object 9"/>
            <p:cNvPicPr/>
            <p:nvPr/>
          </p:nvPicPr>
          <p:blipFill>
            <a:blip r:embed="rId2" cstate="print"/>
            <a:stretch>
              <a:fillRect/>
            </a:stretch>
          </p:blipFill>
          <p:spPr>
            <a:xfrm>
              <a:off x="12398238" y="3373450"/>
              <a:ext cx="4971256" cy="3174619"/>
            </a:xfrm>
            <a:prstGeom prst="rect">
              <a:avLst/>
            </a:prstGeom>
          </p:spPr>
        </p:pic>
        <p:pic>
          <p:nvPicPr>
            <p:cNvPr id="10" name="object 10"/>
            <p:cNvPicPr/>
            <p:nvPr/>
          </p:nvPicPr>
          <p:blipFill>
            <a:blip r:embed="rId3" cstate="print"/>
            <a:stretch>
              <a:fillRect/>
            </a:stretch>
          </p:blipFill>
          <p:spPr>
            <a:xfrm>
              <a:off x="11678793" y="0"/>
              <a:ext cx="6609207" cy="3644169"/>
            </a:xfrm>
            <a:prstGeom prst="rect">
              <a:avLst/>
            </a:prstGeom>
          </p:spPr>
        </p:pic>
        <p:pic>
          <p:nvPicPr>
            <p:cNvPr id="11" name="object 11"/>
            <p:cNvPicPr/>
            <p:nvPr/>
          </p:nvPicPr>
          <p:blipFill>
            <a:blip r:embed="rId4" cstate="print"/>
            <a:stretch>
              <a:fillRect/>
            </a:stretch>
          </p:blipFill>
          <p:spPr>
            <a:xfrm>
              <a:off x="12113996" y="249910"/>
              <a:ext cx="5802439" cy="2895600"/>
            </a:xfrm>
            <a:prstGeom prst="rect">
              <a:avLst/>
            </a:prstGeom>
          </p:spPr>
        </p:pic>
      </p:grpSp>
      <p:grpSp>
        <p:nvGrpSpPr>
          <p:cNvPr id="12" name="object 12"/>
          <p:cNvGrpSpPr/>
          <p:nvPr/>
        </p:nvGrpSpPr>
        <p:grpSpPr>
          <a:xfrm>
            <a:off x="918603" y="3373453"/>
            <a:ext cx="4971415" cy="3175000"/>
            <a:chOff x="918603" y="3373453"/>
            <a:chExt cx="4971415" cy="3175000"/>
          </a:xfrm>
        </p:grpSpPr>
        <p:pic>
          <p:nvPicPr>
            <p:cNvPr id="13" name="object 13"/>
            <p:cNvPicPr/>
            <p:nvPr/>
          </p:nvPicPr>
          <p:blipFill>
            <a:blip r:embed="rId5" cstate="print"/>
            <a:stretch>
              <a:fillRect/>
            </a:stretch>
          </p:blipFill>
          <p:spPr>
            <a:xfrm>
              <a:off x="918603" y="3373453"/>
              <a:ext cx="4971364" cy="3174604"/>
            </a:xfrm>
            <a:prstGeom prst="rect">
              <a:avLst/>
            </a:prstGeom>
          </p:spPr>
        </p:pic>
        <p:pic>
          <p:nvPicPr>
            <p:cNvPr id="14" name="object 14"/>
            <p:cNvPicPr/>
            <p:nvPr/>
          </p:nvPicPr>
          <p:blipFill>
            <a:blip r:embed="rId6" cstate="print"/>
            <a:stretch>
              <a:fillRect/>
            </a:stretch>
          </p:blipFill>
          <p:spPr>
            <a:xfrm>
              <a:off x="918603" y="3444697"/>
              <a:ext cx="4971364" cy="3103372"/>
            </a:xfrm>
            <a:prstGeom prst="rect">
              <a:avLst/>
            </a:prstGeom>
          </p:spPr>
        </p:pic>
      </p:grpSp>
      <p:pic>
        <p:nvPicPr>
          <p:cNvPr id="15" name="object 15"/>
          <p:cNvPicPr/>
          <p:nvPr/>
        </p:nvPicPr>
        <p:blipFill>
          <a:blip r:embed="rId7" cstate="print"/>
          <a:stretch>
            <a:fillRect/>
          </a:stretch>
        </p:blipFill>
        <p:spPr>
          <a:xfrm>
            <a:off x="6658419" y="3373450"/>
            <a:ext cx="4971376" cy="3174619"/>
          </a:xfrm>
          <a:prstGeom prst="rect">
            <a:avLst/>
          </a:prstGeom>
        </p:spPr>
      </p:pic>
      <p:sp>
        <p:nvSpPr>
          <p:cNvPr id="16" name="object 16"/>
          <p:cNvSpPr txBox="1"/>
          <p:nvPr/>
        </p:nvSpPr>
        <p:spPr>
          <a:xfrm>
            <a:off x="17451247" y="9535537"/>
            <a:ext cx="169545" cy="323215"/>
          </a:xfrm>
          <a:prstGeom prst="rect">
            <a:avLst/>
          </a:prstGeom>
        </p:spPr>
        <p:txBody>
          <a:bodyPr vert="horz" wrap="square" lIns="0" tIns="10795" rIns="0" bIns="0" rtlCol="0">
            <a:spAutoFit/>
          </a:bodyPr>
          <a:lstStyle/>
          <a:p>
            <a:pPr marL="12700">
              <a:lnSpc>
                <a:spcPct val="100000"/>
              </a:lnSpc>
              <a:spcBef>
                <a:spcPts val="85"/>
              </a:spcBef>
            </a:pPr>
            <a:r>
              <a:rPr sz="1800" spc="165" dirty="0">
                <a:solidFill>
                  <a:srgbClr val="04191A"/>
                </a:solidFill>
                <a:latin typeface="Calibri"/>
                <a:cs typeface="Calibri"/>
              </a:rPr>
              <a:t>6</a:t>
            </a:r>
            <a:endParaRPr sz="180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2398"/>
    </mc:Choice>
    <mc:Fallback xmlns="">
      <p:transition spd="slow" advTm="2398"/>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905894" y="1606411"/>
            <a:ext cx="6447155" cy="1310640"/>
          </a:xfrm>
          <a:prstGeom prst="rect">
            <a:avLst/>
          </a:prstGeom>
        </p:spPr>
        <p:txBody>
          <a:bodyPr vert="horz" wrap="square" lIns="0" tIns="129539" rIns="0" bIns="0" rtlCol="0">
            <a:spAutoFit/>
          </a:bodyPr>
          <a:lstStyle/>
          <a:p>
            <a:pPr marL="12700" marR="5080">
              <a:lnSpc>
                <a:spcPts val="4600"/>
              </a:lnSpc>
              <a:spcBef>
                <a:spcPts val="1019"/>
              </a:spcBef>
            </a:pPr>
            <a:r>
              <a:rPr spc="405" dirty="0"/>
              <a:t>Quantum-</a:t>
            </a:r>
            <a:r>
              <a:rPr spc="295" dirty="0"/>
              <a:t>Safe</a:t>
            </a:r>
            <a:r>
              <a:rPr spc="210" dirty="0"/>
              <a:t> </a:t>
            </a:r>
            <a:r>
              <a:rPr spc="305" dirty="0"/>
              <a:t>Security </a:t>
            </a:r>
            <a:r>
              <a:rPr spc="250" dirty="0"/>
              <a:t>Measures</a:t>
            </a:r>
            <a:r>
              <a:rPr spc="185" dirty="0"/>
              <a:t> </a:t>
            </a:r>
            <a:r>
              <a:rPr spc="215" dirty="0"/>
              <a:t>&amp;</a:t>
            </a:r>
            <a:r>
              <a:rPr spc="185" dirty="0"/>
              <a:t> </a:t>
            </a:r>
            <a:r>
              <a:rPr spc="295" dirty="0"/>
              <a:t>BlockChain</a:t>
            </a:r>
          </a:p>
        </p:txBody>
      </p:sp>
      <p:sp>
        <p:nvSpPr>
          <p:cNvPr id="3" name="object 3"/>
          <p:cNvSpPr txBox="1"/>
          <p:nvPr/>
        </p:nvSpPr>
        <p:spPr>
          <a:xfrm>
            <a:off x="9531646" y="4972548"/>
            <a:ext cx="7637780" cy="4561205"/>
          </a:xfrm>
          <a:prstGeom prst="rect">
            <a:avLst/>
          </a:prstGeom>
        </p:spPr>
        <p:txBody>
          <a:bodyPr vert="horz" wrap="square" lIns="0" tIns="12700" rIns="0" bIns="0" rtlCol="0">
            <a:spAutoFit/>
          </a:bodyPr>
          <a:lstStyle/>
          <a:p>
            <a:pPr marL="12700">
              <a:lnSpc>
                <a:spcPct val="100000"/>
              </a:lnSpc>
              <a:spcBef>
                <a:spcPts val="100"/>
              </a:spcBef>
            </a:pPr>
            <a:r>
              <a:rPr sz="2900" spc="240" dirty="0">
                <a:solidFill>
                  <a:srgbClr val="005ABF"/>
                </a:solidFill>
                <a:latin typeface="Calibri"/>
                <a:cs typeface="Calibri"/>
              </a:rPr>
              <a:t>Quantum-</a:t>
            </a:r>
            <a:r>
              <a:rPr sz="2900" spc="175" dirty="0">
                <a:solidFill>
                  <a:srgbClr val="005ABF"/>
                </a:solidFill>
                <a:latin typeface="Calibri"/>
                <a:cs typeface="Calibri"/>
              </a:rPr>
              <a:t>Safe</a:t>
            </a:r>
            <a:r>
              <a:rPr sz="2900" spc="145" dirty="0">
                <a:solidFill>
                  <a:srgbClr val="005ABF"/>
                </a:solidFill>
                <a:latin typeface="Calibri"/>
                <a:cs typeface="Calibri"/>
              </a:rPr>
              <a:t> </a:t>
            </a:r>
            <a:r>
              <a:rPr sz="2900" spc="185" dirty="0">
                <a:solidFill>
                  <a:srgbClr val="005ABF"/>
                </a:solidFill>
                <a:latin typeface="Calibri"/>
                <a:cs typeface="Calibri"/>
              </a:rPr>
              <a:t>Encryption</a:t>
            </a:r>
            <a:r>
              <a:rPr sz="2900" spc="145" dirty="0">
                <a:solidFill>
                  <a:srgbClr val="005ABF"/>
                </a:solidFill>
                <a:latin typeface="Calibri"/>
                <a:cs typeface="Calibri"/>
              </a:rPr>
              <a:t> </a:t>
            </a:r>
            <a:r>
              <a:rPr sz="2900" spc="114" dirty="0">
                <a:solidFill>
                  <a:srgbClr val="005ABF"/>
                </a:solidFill>
                <a:latin typeface="Calibri"/>
                <a:cs typeface="Calibri"/>
              </a:rPr>
              <a:t>with</a:t>
            </a:r>
            <a:r>
              <a:rPr sz="2900" spc="145" dirty="0">
                <a:solidFill>
                  <a:srgbClr val="005ABF"/>
                </a:solidFill>
                <a:latin typeface="Calibri"/>
                <a:cs typeface="Calibri"/>
              </a:rPr>
              <a:t> </a:t>
            </a:r>
            <a:r>
              <a:rPr sz="2900" spc="150" dirty="0">
                <a:solidFill>
                  <a:srgbClr val="005ABF"/>
                </a:solidFill>
                <a:latin typeface="Calibri"/>
                <a:cs typeface="Calibri"/>
              </a:rPr>
              <a:t>Kyber</a:t>
            </a:r>
            <a:endParaRPr sz="2900">
              <a:latin typeface="Calibri"/>
              <a:cs typeface="Calibri"/>
            </a:endParaRPr>
          </a:p>
          <a:p>
            <a:pPr marL="12700" marR="193040">
              <a:lnSpc>
                <a:spcPct val="101499"/>
              </a:lnSpc>
              <a:spcBef>
                <a:spcPts val="1810"/>
              </a:spcBef>
            </a:pPr>
            <a:r>
              <a:rPr sz="1950" dirty="0">
                <a:latin typeface="Calibri"/>
                <a:cs typeface="Calibri"/>
              </a:rPr>
              <a:t>z17’s</a:t>
            </a:r>
            <a:r>
              <a:rPr sz="1950" spc="80" dirty="0">
                <a:latin typeface="Calibri"/>
                <a:cs typeface="Calibri"/>
              </a:rPr>
              <a:t> </a:t>
            </a:r>
            <a:r>
              <a:rPr sz="1950" spc="190" dirty="0">
                <a:latin typeface="Calibri"/>
                <a:cs typeface="Calibri"/>
              </a:rPr>
              <a:t>CPACF</a:t>
            </a:r>
            <a:r>
              <a:rPr sz="1950" spc="85" dirty="0">
                <a:latin typeface="Calibri"/>
                <a:cs typeface="Calibri"/>
              </a:rPr>
              <a:t> </a:t>
            </a:r>
            <a:r>
              <a:rPr sz="1950" spc="165" dirty="0">
                <a:latin typeface="Calibri"/>
                <a:cs typeface="Calibri"/>
              </a:rPr>
              <a:t>encrypts</a:t>
            </a:r>
            <a:r>
              <a:rPr sz="1950" spc="85" dirty="0">
                <a:latin typeface="Calibri"/>
                <a:cs typeface="Calibri"/>
              </a:rPr>
              <a:t> </a:t>
            </a:r>
            <a:r>
              <a:rPr sz="1950" spc="125" dirty="0">
                <a:latin typeface="Calibri"/>
                <a:cs typeface="Calibri"/>
              </a:rPr>
              <a:t>every</a:t>
            </a:r>
            <a:r>
              <a:rPr sz="1950" spc="85" dirty="0">
                <a:latin typeface="Calibri"/>
                <a:cs typeface="Calibri"/>
              </a:rPr>
              <a:t> </a:t>
            </a:r>
            <a:r>
              <a:rPr sz="1950" spc="160" dirty="0">
                <a:latin typeface="Calibri"/>
                <a:cs typeface="Calibri"/>
              </a:rPr>
              <a:t>3D</a:t>
            </a:r>
            <a:r>
              <a:rPr sz="1950" spc="85" dirty="0">
                <a:latin typeface="Calibri"/>
                <a:cs typeface="Calibri"/>
              </a:rPr>
              <a:t> </a:t>
            </a:r>
            <a:r>
              <a:rPr sz="1950" spc="120" dirty="0">
                <a:latin typeface="Calibri"/>
                <a:cs typeface="Calibri"/>
              </a:rPr>
              <a:t>frame</a:t>
            </a:r>
            <a:r>
              <a:rPr sz="1950" spc="85" dirty="0">
                <a:latin typeface="Calibri"/>
                <a:cs typeface="Calibri"/>
              </a:rPr>
              <a:t> </a:t>
            </a:r>
            <a:r>
              <a:rPr sz="1950" spc="130" dirty="0">
                <a:latin typeface="Calibri"/>
                <a:cs typeface="Calibri"/>
              </a:rPr>
              <a:t>using</a:t>
            </a:r>
            <a:r>
              <a:rPr sz="1950" spc="85" dirty="0">
                <a:latin typeface="Calibri"/>
                <a:cs typeface="Calibri"/>
              </a:rPr>
              <a:t> </a:t>
            </a:r>
            <a:r>
              <a:rPr sz="1950" spc="125" dirty="0">
                <a:latin typeface="Calibri"/>
                <a:cs typeface="Calibri"/>
              </a:rPr>
              <a:t>Kyber</a:t>
            </a:r>
            <a:r>
              <a:rPr sz="1950" spc="85" dirty="0">
                <a:latin typeface="Calibri"/>
                <a:cs typeface="Calibri"/>
              </a:rPr>
              <a:t> </a:t>
            </a:r>
            <a:r>
              <a:rPr sz="1950" spc="165" dirty="0">
                <a:latin typeface="Calibri"/>
                <a:cs typeface="Calibri"/>
              </a:rPr>
              <a:t>(ML-</a:t>
            </a:r>
            <a:r>
              <a:rPr sz="1950" spc="65" dirty="0">
                <a:latin typeface="Calibri"/>
                <a:cs typeface="Calibri"/>
              </a:rPr>
              <a:t>KEM),</a:t>
            </a:r>
            <a:r>
              <a:rPr sz="1950" spc="85" dirty="0">
                <a:latin typeface="Calibri"/>
                <a:cs typeface="Calibri"/>
              </a:rPr>
              <a:t> </a:t>
            </a:r>
            <a:r>
              <a:rPr sz="1950" spc="95" dirty="0">
                <a:latin typeface="Calibri"/>
                <a:cs typeface="Calibri"/>
              </a:rPr>
              <a:t>the NIST-</a:t>
            </a:r>
            <a:r>
              <a:rPr sz="1950" spc="180" dirty="0">
                <a:latin typeface="Calibri"/>
                <a:cs typeface="Calibri"/>
              </a:rPr>
              <a:t>approved</a:t>
            </a:r>
            <a:r>
              <a:rPr sz="1950" spc="95" dirty="0">
                <a:latin typeface="Calibri"/>
                <a:cs typeface="Calibri"/>
              </a:rPr>
              <a:t> </a:t>
            </a:r>
            <a:r>
              <a:rPr sz="1950" spc="175" dirty="0">
                <a:latin typeface="Calibri"/>
                <a:cs typeface="Calibri"/>
              </a:rPr>
              <a:t>quantum-</a:t>
            </a:r>
            <a:r>
              <a:rPr sz="1950" spc="130" dirty="0">
                <a:latin typeface="Calibri"/>
                <a:cs typeface="Calibri"/>
              </a:rPr>
              <a:t>safe</a:t>
            </a:r>
            <a:r>
              <a:rPr sz="1950" spc="100" dirty="0">
                <a:latin typeface="Calibri"/>
                <a:cs typeface="Calibri"/>
              </a:rPr>
              <a:t> </a:t>
            </a:r>
            <a:r>
              <a:rPr sz="1950" spc="70" dirty="0">
                <a:latin typeface="Calibri"/>
                <a:cs typeface="Calibri"/>
              </a:rPr>
              <a:t>algorithm.</a:t>
            </a:r>
            <a:endParaRPr sz="1950">
              <a:latin typeface="Calibri"/>
              <a:cs typeface="Calibri"/>
            </a:endParaRPr>
          </a:p>
          <a:p>
            <a:pPr>
              <a:lnSpc>
                <a:spcPct val="100000"/>
              </a:lnSpc>
              <a:spcBef>
                <a:spcPts val="409"/>
              </a:spcBef>
            </a:pPr>
            <a:endParaRPr sz="1950">
              <a:latin typeface="Calibri"/>
              <a:cs typeface="Calibri"/>
            </a:endParaRPr>
          </a:p>
          <a:p>
            <a:pPr marL="12700">
              <a:lnSpc>
                <a:spcPct val="100000"/>
              </a:lnSpc>
            </a:pPr>
            <a:r>
              <a:rPr sz="2900" spc="305" dirty="0">
                <a:solidFill>
                  <a:srgbClr val="005ABF"/>
                </a:solidFill>
                <a:latin typeface="Calibri"/>
                <a:cs typeface="Calibri"/>
              </a:rPr>
              <a:t>End-</a:t>
            </a:r>
            <a:r>
              <a:rPr sz="2900" spc="235" dirty="0">
                <a:solidFill>
                  <a:srgbClr val="005ABF"/>
                </a:solidFill>
                <a:latin typeface="Calibri"/>
                <a:cs typeface="Calibri"/>
              </a:rPr>
              <a:t>to-</a:t>
            </a:r>
            <a:r>
              <a:rPr sz="2900" spc="325" dirty="0">
                <a:solidFill>
                  <a:srgbClr val="005ABF"/>
                </a:solidFill>
                <a:latin typeface="Calibri"/>
                <a:cs typeface="Calibri"/>
              </a:rPr>
              <a:t>End</a:t>
            </a:r>
            <a:r>
              <a:rPr sz="2900" spc="125" dirty="0">
                <a:solidFill>
                  <a:srgbClr val="005ABF"/>
                </a:solidFill>
                <a:latin typeface="Calibri"/>
                <a:cs typeface="Calibri"/>
              </a:rPr>
              <a:t> </a:t>
            </a:r>
            <a:r>
              <a:rPr sz="2900" spc="165" dirty="0">
                <a:solidFill>
                  <a:srgbClr val="005ABF"/>
                </a:solidFill>
                <a:latin typeface="Calibri"/>
                <a:cs typeface="Calibri"/>
              </a:rPr>
              <a:t>Data</a:t>
            </a:r>
            <a:r>
              <a:rPr sz="2900" spc="130" dirty="0">
                <a:solidFill>
                  <a:srgbClr val="005ABF"/>
                </a:solidFill>
                <a:latin typeface="Calibri"/>
                <a:cs typeface="Calibri"/>
              </a:rPr>
              <a:t> </a:t>
            </a:r>
            <a:r>
              <a:rPr sz="2900" spc="140" dirty="0">
                <a:solidFill>
                  <a:srgbClr val="005ABF"/>
                </a:solidFill>
                <a:latin typeface="Calibri"/>
                <a:cs typeface="Calibri"/>
              </a:rPr>
              <a:t>Protection</a:t>
            </a:r>
            <a:endParaRPr sz="2900">
              <a:latin typeface="Calibri"/>
              <a:cs typeface="Calibri"/>
            </a:endParaRPr>
          </a:p>
          <a:p>
            <a:pPr marL="12700" marR="5080">
              <a:lnSpc>
                <a:spcPct val="101499"/>
              </a:lnSpc>
              <a:spcBef>
                <a:spcPts val="1810"/>
              </a:spcBef>
            </a:pPr>
            <a:r>
              <a:rPr sz="1950" spc="120" dirty="0">
                <a:latin typeface="Calibri"/>
                <a:cs typeface="Calibri"/>
              </a:rPr>
              <a:t>Holographic </a:t>
            </a:r>
            <a:r>
              <a:rPr sz="1950" spc="145" dirty="0">
                <a:latin typeface="Calibri"/>
                <a:cs typeface="Calibri"/>
              </a:rPr>
              <a:t>streams</a:t>
            </a:r>
            <a:r>
              <a:rPr sz="1950" spc="120" dirty="0">
                <a:latin typeface="Calibri"/>
                <a:cs typeface="Calibri"/>
              </a:rPr>
              <a:t> </a:t>
            </a:r>
            <a:r>
              <a:rPr sz="1950" spc="100" dirty="0">
                <a:latin typeface="Calibri"/>
                <a:cs typeface="Calibri"/>
              </a:rPr>
              <a:t>remain</a:t>
            </a:r>
            <a:r>
              <a:rPr sz="1950" spc="120" dirty="0">
                <a:latin typeface="Calibri"/>
                <a:cs typeface="Calibri"/>
              </a:rPr>
              <a:t> </a:t>
            </a:r>
            <a:r>
              <a:rPr sz="1950" spc="155" dirty="0">
                <a:latin typeface="Calibri"/>
                <a:cs typeface="Calibri"/>
              </a:rPr>
              <a:t>secure</a:t>
            </a:r>
            <a:r>
              <a:rPr sz="1950" spc="120" dirty="0">
                <a:latin typeface="Calibri"/>
                <a:cs typeface="Calibri"/>
              </a:rPr>
              <a:t> even </a:t>
            </a:r>
            <a:r>
              <a:rPr sz="1950" dirty="0">
                <a:latin typeface="Calibri"/>
                <a:cs typeface="Calibri"/>
              </a:rPr>
              <a:t>if</a:t>
            </a:r>
            <a:r>
              <a:rPr sz="1950" spc="120" dirty="0">
                <a:latin typeface="Calibri"/>
                <a:cs typeface="Calibri"/>
              </a:rPr>
              <a:t> </a:t>
            </a:r>
            <a:r>
              <a:rPr sz="1950" spc="130" dirty="0">
                <a:latin typeface="Calibri"/>
                <a:cs typeface="Calibri"/>
              </a:rPr>
              <a:t>transmission</a:t>
            </a:r>
            <a:r>
              <a:rPr sz="1950" spc="120" dirty="0">
                <a:latin typeface="Calibri"/>
                <a:cs typeface="Calibri"/>
              </a:rPr>
              <a:t> </a:t>
            </a:r>
            <a:r>
              <a:rPr sz="1950" spc="130" dirty="0">
                <a:latin typeface="Calibri"/>
                <a:cs typeface="Calibri"/>
              </a:rPr>
              <a:t>channels </a:t>
            </a:r>
            <a:r>
              <a:rPr sz="1950" spc="95" dirty="0">
                <a:latin typeface="Calibri"/>
                <a:cs typeface="Calibri"/>
              </a:rPr>
              <a:t>are</a:t>
            </a:r>
            <a:r>
              <a:rPr sz="1950" spc="105" dirty="0">
                <a:latin typeface="Calibri"/>
                <a:cs typeface="Calibri"/>
              </a:rPr>
              <a:t> </a:t>
            </a:r>
            <a:r>
              <a:rPr sz="1950" spc="160" dirty="0">
                <a:latin typeface="Calibri"/>
                <a:cs typeface="Calibri"/>
              </a:rPr>
              <a:t>compromised</a:t>
            </a:r>
            <a:r>
              <a:rPr sz="1950" spc="105" dirty="0">
                <a:latin typeface="Calibri"/>
                <a:cs typeface="Calibri"/>
              </a:rPr>
              <a:t> </a:t>
            </a:r>
            <a:r>
              <a:rPr sz="1950" spc="100" dirty="0">
                <a:latin typeface="Calibri"/>
                <a:cs typeface="Calibri"/>
              </a:rPr>
              <a:t>or</a:t>
            </a:r>
            <a:r>
              <a:rPr sz="1950" spc="110" dirty="0">
                <a:latin typeface="Calibri"/>
                <a:cs typeface="Calibri"/>
              </a:rPr>
              <a:t> </a:t>
            </a:r>
            <a:r>
              <a:rPr sz="1950" spc="100" dirty="0">
                <a:latin typeface="Calibri"/>
                <a:cs typeface="Calibri"/>
              </a:rPr>
              <a:t>intercepted.</a:t>
            </a:r>
            <a:endParaRPr sz="1950">
              <a:latin typeface="Calibri"/>
              <a:cs typeface="Calibri"/>
            </a:endParaRPr>
          </a:p>
          <a:p>
            <a:pPr>
              <a:lnSpc>
                <a:spcPct val="100000"/>
              </a:lnSpc>
              <a:spcBef>
                <a:spcPts val="409"/>
              </a:spcBef>
            </a:pPr>
            <a:endParaRPr sz="1950">
              <a:latin typeface="Calibri"/>
              <a:cs typeface="Calibri"/>
            </a:endParaRPr>
          </a:p>
          <a:p>
            <a:pPr marL="12700">
              <a:lnSpc>
                <a:spcPct val="100000"/>
              </a:lnSpc>
            </a:pPr>
            <a:r>
              <a:rPr sz="2900" spc="175" dirty="0">
                <a:solidFill>
                  <a:srgbClr val="005ABF"/>
                </a:solidFill>
                <a:latin typeface="Calibri"/>
                <a:cs typeface="Calibri"/>
              </a:rPr>
              <a:t>Hardware-</a:t>
            </a:r>
            <a:r>
              <a:rPr sz="2900" spc="160" dirty="0">
                <a:solidFill>
                  <a:srgbClr val="005ABF"/>
                </a:solidFill>
                <a:latin typeface="Calibri"/>
                <a:cs typeface="Calibri"/>
              </a:rPr>
              <a:t>Level</a:t>
            </a:r>
            <a:r>
              <a:rPr sz="2900" spc="135" dirty="0">
                <a:solidFill>
                  <a:srgbClr val="005ABF"/>
                </a:solidFill>
                <a:latin typeface="Calibri"/>
                <a:cs typeface="Calibri"/>
              </a:rPr>
              <a:t> </a:t>
            </a:r>
            <a:r>
              <a:rPr sz="2900" spc="200" dirty="0">
                <a:solidFill>
                  <a:srgbClr val="005ABF"/>
                </a:solidFill>
                <a:latin typeface="Calibri"/>
                <a:cs typeface="Calibri"/>
              </a:rPr>
              <a:t>Security</a:t>
            </a:r>
            <a:r>
              <a:rPr sz="2900" spc="140" dirty="0">
                <a:solidFill>
                  <a:srgbClr val="005ABF"/>
                </a:solidFill>
                <a:latin typeface="Calibri"/>
                <a:cs typeface="Calibri"/>
              </a:rPr>
              <a:t> </a:t>
            </a:r>
            <a:r>
              <a:rPr sz="2900" spc="110" dirty="0">
                <a:solidFill>
                  <a:srgbClr val="005ABF"/>
                </a:solidFill>
                <a:latin typeface="Calibri"/>
                <a:cs typeface="Calibri"/>
              </a:rPr>
              <a:t>Integration</a:t>
            </a:r>
            <a:endParaRPr sz="2900">
              <a:latin typeface="Calibri"/>
              <a:cs typeface="Calibri"/>
            </a:endParaRPr>
          </a:p>
          <a:p>
            <a:pPr marL="12700" marR="739140">
              <a:lnSpc>
                <a:spcPct val="101499"/>
              </a:lnSpc>
              <a:spcBef>
                <a:spcPts val="1810"/>
              </a:spcBef>
            </a:pPr>
            <a:r>
              <a:rPr sz="1950" spc="135" dirty="0">
                <a:latin typeface="Calibri"/>
                <a:cs typeface="Calibri"/>
              </a:rPr>
              <a:t>Encryption</a:t>
            </a:r>
            <a:r>
              <a:rPr sz="1950" spc="90" dirty="0">
                <a:latin typeface="Calibri"/>
                <a:cs typeface="Calibri"/>
              </a:rPr>
              <a:t> </a:t>
            </a:r>
            <a:r>
              <a:rPr sz="1950" spc="145" dirty="0">
                <a:latin typeface="Calibri"/>
                <a:cs typeface="Calibri"/>
              </a:rPr>
              <a:t>and</a:t>
            </a:r>
            <a:r>
              <a:rPr sz="1950" spc="90" dirty="0">
                <a:latin typeface="Calibri"/>
                <a:cs typeface="Calibri"/>
              </a:rPr>
              <a:t> </a:t>
            </a:r>
            <a:r>
              <a:rPr sz="1950" spc="120" dirty="0">
                <a:latin typeface="Calibri"/>
                <a:cs typeface="Calibri"/>
              </a:rPr>
              <a:t>packetization</a:t>
            </a:r>
            <a:r>
              <a:rPr sz="1950" spc="90" dirty="0">
                <a:latin typeface="Calibri"/>
                <a:cs typeface="Calibri"/>
              </a:rPr>
              <a:t> </a:t>
            </a:r>
            <a:r>
              <a:rPr sz="1950" spc="125" dirty="0">
                <a:latin typeface="Calibri"/>
                <a:cs typeface="Calibri"/>
              </a:rPr>
              <a:t>handled</a:t>
            </a:r>
            <a:r>
              <a:rPr sz="1950" spc="90" dirty="0">
                <a:latin typeface="Calibri"/>
                <a:cs typeface="Calibri"/>
              </a:rPr>
              <a:t> </a:t>
            </a:r>
            <a:r>
              <a:rPr sz="1950" spc="120" dirty="0">
                <a:latin typeface="Calibri"/>
                <a:cs typeface="Calibri"/>
              </a:rPr>
              <a:t>directly</a:t>
            </a:r>
            <a:r>
              <a:rPr sz="1950" spc="90" dirty="0">
                <a:latin typeface="Calibri"/>
                <a:cs typeface="Calibri"/>
              </a:rPr>
              <a:t> </a:t>
            </a:r>
            <a:r>
              <a:rPr sz="1950" spc="170" dirty="0">
                <a:latin typeface="Calibri"/>
                <a:cs typeface="Calibri"/>
              </a:rPr>
              <a:t>by</a:t>
            </a:r>
            <a:r>
              <a:rPr sz="1950" spc="95" dirty="0">
                <a:latin typeface="Calibri"/>
                <a:cs typeface="Calibri"/>
              </a:rPr>
              <a:t> </a:t>
            </a:r>
            <a:r>
              <a:rPr sz="1950" dirty="0">
                <a:latin typeface="Calibri"/>
                <a:cs typeface="Calibri"/>
              </a:rPr>
              <a:t>z17’s</a:t>
            </a:r>
            <a:r>
              <a:rPr sz="1950" spc="90" dirty="0">
                <a:latin typeface="Calibri"/>
                <a:cs typeface="Calibri"/>
              </a:rPr>
              <a:t> </a:t>
            </a:r>
            <a:r>
              <a:rPr sz="1950" spc="110" dirty="0">
                <a:latin typeface="Calibri"/>
                <a:cs typeface="Calibri"/>
              </a:rPr>
              <a:t>Data </a:t>
            </a:r>
            <a:r>
              <a:rPr sz="1950" spc="145" dirty="0">
                <a:latin typeface="Calibri"/>
                <a:cs typeface="Calibri"/>
              </a:rPr>
              <a:t>Processing</a:t>
            </a:r>
            <a:r>
              <a:rPr sz="1950" spc="100" dirty="0">
                <a:latin typeface="Calibri"/>
                <a:cs typeface="Calibri"/>
              </a:rPr>
              <a:t> </a:t>
            </a:r>
            <a:r>
              <a:rPr sz="1950" spc="75" dirty="0">
                <a:latin typeface="Calibri"/>
                <a:cs typeface="Calibri"/>
              </a:rPr>
              <a:t>Unit</a:t>
            </a:r>
            <a:r>
              <a:rPr sz="1950" spc="100" dirty="0">
                <a:latin typeface="Calibri"/>
                <a:cs typeface="Calibri"/>
              </a:rPr>
              <a:t> </a:t>
            </a:r>
            <a:r>
              <a:rPr sz="1950" spc="75" dirty="0">
                <a:latin typeface="Calibri"/>
                <a:cs typeface="Calibri"/>
              </a:rPr>
              <a:t>for</a:t>
            </a:r>
            <a:r>
              <a:rPr sz="1950" spc="105" dirty="0">
                <a:latin typeface="Calibri"/>
                <a:cs typeface="Calibri"/>
              </a:rPr>
              <a:t> </a:t>
            </a:r>
            <a:r>
              <a:rPr sz="1950" spc="135" dirty="0">
                <a:latin typeface="Calibri"/>
                <a:cs typeface="Calibri"/>
              </a:rPr>
              <a:t>maximum</a:t>
            </a:r>
            <a:r>
              <a:rPr sz="1950" spc="100" dirty="0">
                <a:latin typeface="Calibri"/>
                <a:cs typeface="Calibri"/>
              </a:rPr>
              <a:t> efﬁciency.</a:t>
            </a:r>
            <a:endParaRPr sz="1950">
              <a:latin typeface="Calibri"/>
              <a:cs typeface="Calibri"/>
            </a:endParaRPr>
          </a:p>
        </p:txBody>
      </p:sp>
      <p:pic>
        <p:nvPicPr>
          <p:cNvPr id="4" name="object 4"/>
          <p:cNvPicPr/>
          <p:nvPr/>
        </p:nvPicPr>
        <p:blipFill>
          <a:blip r:embed="rId2">
            <a:extLst>
              <a:ext uri="{28A0092B-C50C-407E-A947-70E740481C1C}">
                <a14:useLocalDpi xmlns:a14="http://schemas.microsoft.com/office/drawing/2010/main" val="0"/>
              </a:ext>
            </a:extLst>
          </a:blip>
          <a:srcRect/>
          <a:stretch/>
        </p:blipFill>
        <p:spPr>
          <a:xfrm>
            <a:off x="147956" y="4915281"/>
            <a:ext cx="8568340" cy="5181220"/>
          </a:xfrm>
          <a:prstGeom prst="rect">
            <a:avLst/>
          </a:prstGeom>
        </p:spPr>
      </p:pic>
      <p:sp>
        <p:nvSpPr>
          <p:cNvPr id="5" name="object 5"/>
          <p:cNvSpPr/>
          <p:nvPr/>
        </p:nvSpPr>
        <p:spPr>
          <a:xfrm>
            <a:off x="9544342" y="9934288"/>
            <a:ext cx="6372860" cy="0"/>
          </a:xfrm>
          <a:custGeom>
            <a:avLst/>
            <a:gdLst/>
            <a:ahLst/>
            <a:cxnLst/>
            <a:rect l="l" t="t" r="r" b="b"/>
            <a:pathLst>
              <a:path w="6372859">
                <a:moveTo>
                  <a:pt x="6372313" y="0"/>
                </a:moveTo>
                <a:lnTo>
                  <a:pt x="0" y="0"/>
                </a:lnTo>
              </a:path>
            </a:pathLst>
          </a:custGeom>
          <a:ln w="19050">
            <a:solidFill>
              <a:srgbClr val="CDC277"/>
            </a:solidFill>
          </a:ln>
        </p:spPr>
        <p:txBody>
          <a:bodyPr wrap="square" lIns="0" tIns="0" rIns="0" bIns="0" rtlCol="0"/>
          <a:lstStyle/>
          <a:p>
            <a:endParaRPr/>
          </a:p>
        </p:txBody>
      </p:sp>
      <p:grpSp>
        <p:nvGrpSpPr>
          <p:cNvPr id="6" name="object 6"/>
          <p:cNvGrpSpPr/>
          <p:nvPr/>
        </p:nvGrpSpPr>
        <p:grpSpPr>
          <a:xfrm>
            <a:off x="9877996" y="0"/>
            <a:ext cx="8410575" cy="4636135"/>
            <a:chOff x="9877996" y="0"/>
            <a:chExt cx="8410575" cy="4636135"/>
          </a:xfrm>
        </p:grpSpPr>
        <p:pic>
          <p:nvPicPr>
            <p:cNvPr id="7" name="object 7"/>
            <p:cNvPicPr/>
            <p:nvPr/>
          </p:nvPicPr>
          <p:blipFill>
            <a:blip r:embed="rId3" cstate="print"/>
            <a:stretch>
              <a:fillRect/>
            </a:stretch>
          </p:blipFill>
          <p:spPr>
            <a:xfrm>
              <a:off x="9877996" y="0"/>
              <a:ext cx="8410003" cy="4635525"/>
            </a:xfrm>
            <a:prstGeom prst="rect">
              <a:avLst/>
            </a:prstGeom>
          </p:spPr>
        </p:pic>
        <p:pic>
          <p:nvPicPr>
            <p:cNvPr id="8" name="object 8"/>
            <p:cNvPicPr/>
            <p:nvPr/>
          </p:nvPicPr>
          <p:blipFill>
            <a:blip r:embed="rId4" cstate="print"/>
            <a:stretch>
              <a:fillRect/>
            </a:stretch>
          </p:blipFill>
          <p:spPr>
            <a:xfrm>
              <a:off x="10302328" y="354241"/>
              <a:ext cx="7547419" cy="3771899"/>
            </a:xfrm>
            <a:prstGeom prst="rect">
              <a:avLst/>
            </a:prstGeom>
          </p:spPr>
        </p:pic>
      </p:grpSp>
      <p:sp>
        <p:nvSpPr>
          <p:cNvPr id="9" name="object 9"/>
          <p:cNvSpPr txBox="1"/>
          <p:nvPr/>
        </p:nvSpPr>
        <p:spPr>
          <a:xfrm>
            <a:off x="17233527" y="9633475"/>
            <a:ext cx="147955" cy="323215"/>
          </a:xfrm>
          <a:prstGeom prst="rect">
            <a:avLst/>
          </a:prstGeom>
        </p:spPr>
        <p:txBody>
          <a:bodyPr vert="horz" wrap="square" lIns="0" tIns="10795" rIns="0" bIns="0" rtlCol="0">
            <a:spAutoFit/>
          </a:bodyPr>
          <a:lstStyle/>
          <a:p>
            <a:pPr marL="12700">
              <a:lnSpc>
                <a:spcPct val="100000"/>
              </a:lnSpc>
              <a:spcBef>
                <a:spcPts val="85"/>
              </a:spcBef>
            </a:pPr>
            <a:r>
              <a:rPr sz="1800" spc="-50" dirty="0">
                <a:solidFill>
                  <a:srgbClr val="04191A"/>
                </a:solidFill>
                <a:latin typeface="Calibri"/>
                <a:cs typeface="Calibri"/>
              </a:rPr>
              <a:t>7</a:t>
            </a:r>
            <a:endParaRPr sz="180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2072"/>
    </mc:Choice>
    <mc:Fallback xmlns="">
      <p:transition spd="slow" advTm="2072"/>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896736" y="4358242"/>
          <a:ext cx="16476980" cy="3702050"/>
        </p:xfrm>
        <a:graphic>
          <a:graphicData uri="http://schemas.openxmlformats.org/drawingml/2006/table">
            <a:tbl>
              <a:tblPr firstRow="1" bandRow="1">
                <a:tableStyleId>{2D5ABB26-0587-4C30-8999-92F81FD0307C}</a:tableStyleId>
              </a:tblPr>
              <a:tblGrid>
                <a:gridCol w="8238490">
                  <a:extLst>
                    <a:ext uri="{9D8B030D-6E8A-4147-A177-3AD203B41FA5}">
                      <a16:colId xmlns:a16="http://schemas.microsoft.com/office/drawing/2014/main" val="20000"/>
                    </a:ext>
                  </a:extLst>
                </a:gridCol>
                <a:gridCol w="8238490">
                  <a:extLst>
                    <a:ext uri="{9D8B030D-6E8A-4147-A177-3AD203B41FA5}">
                      <a16:colId xmlns:a16="http://schemas.microsoft.com/office/drawing/2014/main" val="20001"/>
                    </a:ext>
                  </a:extLst>
                </a:gridCol>
              </a:tblGrid>
              <a:tr h="740410">
                <a:tc>
                  <a:txBody>
                    <a:bodyPr/>
                    <a:lstStyle/>
                    <a:p>
                      <a:pPr marL="92710">
                        <a:lnSpc>
                          <a:spcPct val="100000"/>
                        </a:lnSpc>
                        <a:spcBef>
                          <a:spcPts val="1500"/>
                        </a:spcBef>
                      </a:pPr>
                      <a:r>
                        <a:rPr sz="1950" b="1" spc="200" dirty="0">
                          <a:latin typeface="Calibri"/>
                          <a:cs typeface="Calibri"/>
                        </a:rPr>
                        <a:t>Component</a:t>
                      </a:r>
                      <a:endParaRPr sz="1950">
                        <a:latin typeface="Calibri"/>
                        <a:cs typeface="Calibri"/>
                      </a:endParaRPr>
                    </a:p>
                  </a:txBody>
                  <a:tcPr marL="0" marR="0" marT="190500" marB="0">
                    <a:lnL w="19050">
                      <a:solidFill>
                        <a:srgbClr val="005ABF"/>
                      </a:solidFill>
                      <a:prstDash val="solid"/>
                    </a:lnL>
                    <a:lnR w="19050">
                      <a:solidFill>
                        <a:srgbClr val="005ABF"/>
                      </a:solidFill>
                      <a:prstDash val="solid"/>
                    </a:lnR>
                    <a:lnT w="19050">
                      <a:solidFill>
                        <a:srgbClr val="005ABF"/>
                      </a:solidFill>
                      <a:prstDash val="solid"/>
                    </a:lnT>
                    <a:lnB w="19050">
                      <a:solidFill>
                        <a:srgbClr val="005ABF"/>
                      </a:solidFill>
                      <a:prstDash val="solid"/>
                    </a:lnB>
                    <a:solidFill>
                      <a:srgbClr val="88E7FA"/>
                    </a:solidFill>
                  </a:tcPr>
                </a:tc>
                <a:tc>
                  <a:txBody>
                    <a:bodyPr/>
                    <a:lstStyle/>
                    <a:p>
                      <a:pPr marL="92710">
                        <a:lnSpc>
                          <a:spcPct val="100000"/>
                        </a:lnSpc>
                        <a:spcBef>
                          <a:spcPts val="1500"/>
                        </a:spcBef>
                      </a:pPr>
                      <a:r>
                        <a:rPr sz="1950" b="1" spc="155" dirty="0">
                          <a:latin typeface="Calibri"/>
                          <a:cs typeface="Calibri"/>
                        </a:rPr>
                        <a:t>Requirement</a:t>
                      </a:r>
                      <a:endParaRPr sz="1950">
                        <a:latin typeface="Calibri"/>
                        <a:cs typeface="Calibri"/>
                      </a:endParaRPr>
                    </a:p>
                  </a:txBody>
                  <a:tcPr marL="0" marR="0" marT="190500" marB="0">
                    <a:lnL w="19050">
                      <a:solidFill>
                        <a:srgbClr val="005ABF"/>
                      </a:solidFill>
                      <a:prstDash val="solid"/>
                    </a:lnL>
                    <a:lnR w="19050">
                      <a:solidFill>
                        <a:srgbClr val="005ABF"/>
                      </a:solidFill>
                      <a:prstDash val="solid"/>
                    </a:lnR>
                    <a:lnT w="19050">
                      <a:solidFill>
                        <a:srgbClr val="005ABF"/>
                      </a:solidFill>
                      <a:prstDash val="solid"/>
                    </a:lnT>
                    <a:lnB w="19050">
                      <a:solidFill>
                        <a:srgbClr val="005ABF"/>
                      </a:solidFill>
                      <a:prstDash val="solid"/>
                    </a:lnB>
                    <a:solidFill>
                      <a:srgbClr val="88E7FA"/>
                    </a:solidFill>
                  </a:tcPr>
                </a:tc>
                <a:extLst>
                  <a:ext uri="{0D108BD9-81ED-4DB2-BD59-A6C34878D82A}">
                    <a16:rowId xmlns:a16="http://schemas.microsoft.com/office/drawing/2014/main" val="10000"/>
                  </a:ext>
                </a:extLst>
              </a:tr>
              <a:tr h="740410">
                <a:tc>
                  <a:txBody>
                    <a:bodyPr/>
                    <a:lstStyle/>
                    <a:p>
                      <a:pPr marL="92710">
                        <a:lnSpc>
                          <a:spcPct val="100000"/>
                        </a:lnSpc>
                        <a:spcBef>
                          <a:spcPts val="1500"/>
                        </a:spcBef>
                      </a:pPr>
                      <a:r>
                        <a:rPr sz="1950" b="1" spc="155" dirty="0">
                          <a:solidFill>
                            <a:srgbClr val="005ABF"/>
                          </a:solidFill>
                          <a:latin typeface="Calibri"/>
                          <a:cs typeface="Calibri"/>
                        </a:rPr>
                        <a:t>Network</a:t>
                      </a:r>
                      <a:r>
                        <a:rPr sz="1950" b="1" spc="20" dirty="0">
                          <a:solidFill>
                            <a:srgbClr val="005ABF"/>
                          </a:solidFill>
                          <a:latin typeface="Calibri"/>
                          <a:cs typeface="Calibri"/>
                        </a:rPr>
                        <a:t> </a:t>
                      </a:r>
                      <a:r>
                        <a:rPr sz="1950" b="1" spc="150" dirty="0">
                          <a:solidFill>
                            <a:srgbClr val="005ABF"/>
                          </a:solidFill>
                          <a:latin typeface="Calibri"/>
                          <a:cs typeface="Calibri"/>
                        </a:rPr>
                        <a:t>Interface</a:t>
                      </a:r>
                      <a:endParaRPr sz="1950">
                        <a:latin typeface="Calibri"/>
                        <a:cs typeface="Calibri"/>
                      </a:endParaRPr>
                    </a:p>
                  </a:txBody>
                  <a:tcPr marL="0" marR="0" marT="190500" marB="0">
                    <a:lnL w="19050">
                      <a:solidFill>
                        <a:srgbClr val="005ABF"/>
                      </a:solidFill>
                      <a:prstDash val="solid"/>
                    </a:lnL>
                    <a:lnR w="19050">
                      <a:solidFill>
                        <a:srgbClr val="005ABF"/>
                      </a:solidFill>
                      <a:prstDash val="solid"/>
                    </a:lnR>
                    <a:lnT w="19050">
                      <a:solidFill>
                        <a:srgbClr val="005ABF"/>
                      </a:solidFill>
                      <a:prstDash val="solid"/>
                    </a:lnT>
                    <a:lnB w="19050">
                      <a:solidFill>
                        <a:srgbClr val="005ABF"/>
                      </a:solidFill>
                      <a:prstDash val="solid"/>
                    </a:lnB>
                  </a:tcPr>
                </a:tc>
                <a:tc>
                  <a:txBody>
                    <a:bodyPr/>
                    <a:lstStyle/>
                    <a:p>
                      <a:pPr marL="92710">
                        <a:lnSpc>
                          <a:spcPct val="100000"/>
                        </a:lnSpc>
                        <a:spcBef>
                          <a:spcPts val="1500"/>
                        </a:spcBef>
                      </a:pPr>
                      <a:r>
                        <a:rPr sz="1950" spc="140" dirty="0">
                          <a:solidFill>
                            <a:srgbClr val="005ABF"/>
                          </a:solidFill>
                          <a:latin typeface="Calibri"/>
                          <a:cs typeface="Calibri"/>
                        </a:rPr>
                        <a:t>2x</a:t>
                      </a:r>
                      <a:r>
                        <a:rPr sz="1950" spc="100" dirty="0">
                          <a:solidFill>
                            <a:srgbClr val="005ABF"/>
                          </a:solidFill>
                          <a:latin typeface="Calibri"/>
                          <a:cs typeface="Calibri"/>
                        </a:rPr>
                        <a:t> </a:t>
                      </a:r>
                      <a:r>
                        <a:rPr sz="1950" spc="160" dirty="0">
                          <a:solidFill>
                            <a:srgbClr val="005ABF"/>
                          </a:solidFill>
                          <a:latin typeface="Calibri"/>
                          <a:cs typeface="Calibri"/>
                        </a:rPr>
                        <a:t>100GbE</a:t>
                      </a:r>
                      <a:r>
                        <a:rPr sz="1950" spc="100" dirty="0">
                          <a:solidFill>
                            <a:srgbClr val="005ABF"/>
                          </a:solidFill>
                          <a:latin typeface="Calibri"/>
                          <a:cs typeface="Calibri"/>
                        </a:rPr>
                        <a:t> </a:t>
                      </a:r>
                      <a:r>
                        <a:rPr sz="1950" spc="180" dirty="0">
                          <a:solidFill>
                            <a:srgbClr val="005ABF"/>
                          </a:solidFill>
                          <a:latin typeface="Calibri"/>
                          <a:cs typeface="Calibri"/>
                        </a:rPr>
                        <a:t>RoCE</a:t>
                      </a:r>
                      <a:r>
                        <a:rPr sz="1950" spc="100" dirty="0">
                          <a:solidFill>
                            <a:srgbClr val="005ABF"/>
                          </a:solidFill>
                          <a:latin typeface="Calibri"/>
                          <a:cs typeface="Calibri"/>
                        </a:rPr>
                        <a:t> </a:t>
                      </a:r>
                      <a:r>
                        <a:rPr sz="1950" spc="150" dirty="0">
                          <a:solidFill>
                            <a:srgbClr val="005ABF"/>
                          </a:solidFill>
                          <a:latin typeface="Calibri"/>
                          <a:cs typeface="Calibri"/>
                        </a:rPr>
                        <a:t>Express3</a:t>
                      </a:r>
                      <a:endParaRPr sz="1950">
                        <a:latin typeface="Calibri"/>
                        <a:cs typeface="Calibri"/>
                      </a:endParaRPr>
                    </a:p>
                  </a:txBody>
                  <a:tcPr marL="0" marR="0" marT="190500" marB="0">
                    <a:lnL w="19050">
                      <a:solidFill>
                        <a:srgbClr val="005ABF"/>
                      </a:solidFill>
                      <a:prstDash val="solid"/>
                    </a:lnL>
                    <a:lnR w="19050">
                      <a:solidFill>
                        <a:srgbClr val="005ABF"/>
                      </a:solidFill>
                      <a:prstDash val="solid"/>
                    </a:lnR>
                    <a:lnT w="19050">
                      <a:solidFill>
                        <a:srgbClr val="005ABF"/>
                      </a:solidFill>
                      <a:prstDash val="solid"/>
                    </a:lnT>
                    <a:lnB w="19050">
                      <a:solidFill>
                        <a:srgbClr val="005ABF"/>
                      </a:solidFill>
                      <a:prstDash val="solid"/>
                    </a:lnB>
                  </a:tcPr>
                </a:tc>
                <a:extLst>
                  <a:ext uri="{0D108BD9-81ED-4DB2-BD59-A6C34878D82A}">
                    <a16:rowId xmlns:a16="http://schemas.microsoft.com/office/drawing/2014/main" val="10001"/>
                  </a:ext>
                </a:extLst>
              </a:tr>
              <a:tr h="740410">
                <a:tc>
                  <a:txBody>
                    <a:bodyPr/>
                    <a:lstStyle/>
                    <a:p>
                      <a:pPr marL="92710">
                        <a:lnSpc>
                          <a:spcPct val="100000"/>
                        </a:lnSpc>
                        <a:spcBef>
                          <a:spcPts val="1500"/>
                        </a:spcBef>
                      </a:pPr>
                      <a:r>
                        <a:rPr sz="1950" b="1" spc="175" dirty="0">
                          <a:solidFill>
                            <a:srgbClr val="005ABF"/>
                          </a:solidFill>
                          <a:latin typeface="Calibri"/>
                          <a:cs typeface="Calibri"/>
                        </a:rPr>
                        <a:t>Encryption</a:t>
                      </a:r>
                      <a:endParaRPr sz="1950">
                        <a:latin typeface="Calibri"/>
                        <a:cs typeface="Calibri"/>
                      </a:endParaRPr>
                    </a:p>
                  </a:txBody>
                  <a:tcPr marL="0" marR="0" marT="190500" marB="0">
                    <a:lnL w="19050">
                      <a:solidFill>
                        <a:srgbClr val="005ABF"/>
                      </a:solidFill>
                      <a:prstDash val="solid"/>
                    </a:lnL>
                    <a:lnR w="19050">
                      <a:solidFill>
                        <a:srgbClr val="005ABF"/>
                      </a:solidFill>
                      <a:prstDash val="solid"/>
                    </a:lnR>
                    <a:lnT w="19050">
                      <a:solidFill>
                        <a:srgbClr val="005ABF"/>
                      </a:solidFill>
                      <a:prstDash val="solid"/>
                    </a:lnT>
                    <a:lnB w="19050">
                      <a:solidFill>
                        <a:srgbClr val="005ABF"/>
                      </a:solidFill>
                      <a:prstDash val="solid"/>
                    </a:lnB>
                  </a:tcPr>
                </a:tc>
                <a:tc>
                  <a:txBody>
                    <a:bodyPr/>
                    <a:lstStyle/>
                    <a:p>
                      <a:pPr marL="92710">
                        <a:lnSpc>
                          <a:spcPct val="100000"/>
                        </a:lnSpc>
                        <a:spcBef>
                          <a:spcPts val="1500"/>
                        </a:spcBef>
                      </a:pPr>
                      <a:r>
                        <a:rPr sz="1950" spc="180" dirty="0">
                          <a:solidFill>
                            <a:srgbClr val="005ABF"/>
                          </a:solidFill>
                          <a:latin typeface="Calibri"/>
                          <a:cs typeface="Calibri"/>
                        </a:rPr>
                        <a:t>Quantum-</a:t>
                      </a:r>
                      <a:r>
                        <a:rPr sz="1950" spc="135" dirty="0">
                          <a:solidFill>
                            <a:srgbClr val="005ABF"/>
                          </a:solidFill>
                          <a:latin typeface="Calibri"/>
                          <a:cs typeface="Calibri"/>
                        </a:rPr>
                        <a:t>Safe</a:t>
                      </a:r>
                      <a:r>
                        <a:rPr sz="1950" spc="110" dirty="0">
                          <a:solidFill>
                            <a:srgbClr val="005ABF"/>
                          </a:solidFill>
                          <a:latin typeface="Calibri"/>
                          <a:cs typeface="Calibri"/>
                        </a:rPr>
                        <a:t> </a:t>
                      </a:r>
                      <a:r>
                        <a:rPr sz="1950" spc="125" dirty="0">
                          <a:solidFill>
                            <a:srgbClr val="005ABF"/>
                          </a:solidFill>
                          <a:latin typeface="Calibri"/>
                          <a:cs typeface="Calibri"/>
                        </a:rPr>
                        <a:t>Kyber</a:t>
                      </a:r>
                      <a:r>
                        <a:rPr sz="1950" spc="110" dirty="0">
                          <a:solidFill>
                            <a:srgbClr val="005ABF"/>
                          </a:solidFill>
                          <a:latin typeface="Calibri"/>
                          <a:cs typeface="Calibri"/>
                        </a:rPr>
                        <a:t> </a:t>
                      </a:r>
                      <a:r>
                        <a:rPr sz="1950" spc="95" dirty="0">
                          <a:solidFill>
                            <a:srgbClr val="005ABF"/>
                          </a:solidFill>
                          <a:latin typeface="Calibri"/>
                          <a:cs typeface="Calibri"/>
                        </a:rPr>
                        <a:t>Algorithm</a:t>
                      </a:r>
                      <a:endParaRPr sz="1950">
                        <a:latin typeface="Calibri"/>
                        <a:cs typeface="Calibri"/>
                      </a:endParaRPr>
                    </a:p>
                  </a:txBody>
                  <a:tcPr marL="0" marR="0" marT="190500" marB="0">
                    <a:lnL w="19050">
                      <a:solidFill>
                        <a:srgbClr val="005ABF"/>
                      </a:solidFill>
                      <a:prstDash val="solid"/>
                    </a:lnL>
                    <a:lnR w="19050">
                      <a:solidFill>
                        <a:srgbClr val="005ABF"/>
                      </a:solidFill>
                      <a:prstDash val="solid"/>
                    </a:lnR>
                    <a:lnT w="19050">
                      <a:solidFill>
                        <a:srgbClr val="005ABF"/>
                      </a:solidFill>
                      <a:prstDash val="solid"/>
                    </a:lnT>
                    <a:lnB w="19050">
                      <a:solidFill>
                        <a:srgbClr val="005ABF"/>
                      </a:solidFill>
                      <a:prstDash val="solid"/>
                    </a:lnB>
                  </a:tcPr>
                </a:tc>
                <a:extLst>
                  <a:ext uri="{0D108BD9-81ED-4DB2-BD59-A6C34878D82A}">
                    <a16:rowId xmlns:a16="http://schemas.microsoft.com/office/drawing/2014/main" val="10002"/>
                  </a:ext>
                </a:extLst>
              </a:tr>
              <a:tr h="740410">
                <a:tc>
                  <a:txBody>
                    <a:bodyPr/>
                    <a:lstStyle/>
                    <a:p>
                      <a:pPr marL="92710">
                        <a:lnSpc>
                          <a:spcPct val="100000"/>
                        </a:lnSpc>
                        <a:spcBef>
                          <a:spcPts val="1505"/>
                        </a:spcBef>
                      </a:pPr>
                      <a:r>
                        <a:rPr sz="1950" b="1" spc="145" dirty="0">
                          <a:solidFill>
                            <a:srgbClr val="005ABF"/>
                          </a:solidFill>
                          <a:latin typeface="Calibri"/>
                          <a:cs typeface="Calibri"/>
                        </a:rPr>
                        <a:t>Software</a:t>
                      </a:r>
                      <a:endParaRPr sz="1950">
                        <a:latin typeface="Calibri"/>
                        <a:cs typeface="Calibri"/>
                      </a:endParaRPr>
                    </a:p>
                  </a:txBody>
                  <a:tcPr marL="0" marR="0" marT="191135" marB="0">
                    <a:lnL w="19050">
                      <a:solidFill>
                        <a:srgbClr val="005ABF"/>
                      </a:solidFill>
                      <a:prstDash val="solid"/>
                    </a:lnL>
                    <a:lnR w="19050">
                      <a:solidFill>
                        <a:srgbClr val="005ABF"/>
                      </a:solidFill>
                      <a:prstDash val="solid"/>
                    </a:lnR>
                    <a:lnT w="19050">
                      <a:solidFill>
                        <a:srgbClr val="005ABF"/>
                      </a:solidFill>
                      <a:prstDash val="solid"/>
                    </a:lnT>
                    <a:lnB w="19050">
                      <a:solidFill>
                        <a:srgbClr val="005ABF"/>
                      </a:solidFill>
                      <a:prstDash val="solid"/>
                    </a:lnB>
                  </a:tcPr>
                </a:tc>
                <a:tc>
                  <a:txBody>
                    <a:bodyPr/>
                    <a:lstStyle/>
                    <a:p>
                      <a:pPr marL="92710">
                        <a:lnSpc>
                          <a:spcPct val="100000"/>
                        </a:lnSpc>
                        <a:spcBef>
                          <a:spcPts val="1505"/>
                        </a:spcBef>
                      </a:pPr>
                      <a:r>
                        <a:rPr sz="1950" spc="195" dirty="0">
                          <a:solidFill>
                            <a:srgbClr val="005ABF"/>
                          </a:solidFill>
                          <a:latin typeface="Calibri"/>
                          <a:cs typeface="Calibri"/>
                        </a:rPr>
                        <a:t>Open-</a:t>
                      </a:r>
                      <a:r>
                        <a:rPr sz="1950" spc="145" dirty="0">
                          <a:solidFill>
                            <a:srgbClr val="005ABF"/>
                          </a:solidFill>
                          <a:latin typeface="Calibri"/>
                          <a:cs typeface="Calibri"/>
                        </a:rPr>
                        <a:t>Shift</a:t>
                      </a:r>
                      <a:r>
                        <a:rPr sz="1950" spc="90" dirty="0">
                          <a:solidFill>
                            <a:srgbClr val="005ABF"/>
                          </a:solidFill>
                          <a:latin typeface="Calibri"/>
                          <a:cs typeface="Calibri"/>
                        </a:rPr>
                        <a:t> </a:t>
                      </a:r>
                      <a:r>
                        <a:rPr sz="1950" spc="120" dirty="0">
                          <a:solidFill>
                            <a:srgbClr val="005ABF"/>
                          </a:solidFill>
                          <a:latin typeface="Calibri"/>
                          <a:cs typeface="Calibri"/>
                        </a:rPr>
                        <a:t>on</a:t>
                      </a:r>
                      <a:r>
                        <a:rPr sz="1950" spc="90" dirty="0">
                          <a:solidFill>
                            <a:srgbClr val="005ABF"/>
                          </a:solidFill>
                          <a:latin typeface="Calibri"/>
                          <a:cs typeface="Calibri"/>
                        </a:rPr>
                        <a:t> </a:t>
                      </a:r>
                      <a:r>
                        <a:rPr sz="1950" spc="120" dirty="0">
                          <a:solidFill>
                            <a:srgbClr val="005ABF"/>
                          </a:solidFill>
                          <a:latin typeface="Calibri"/>
                          <a:cs typeface="Calibri"/>
                        </a:rPr>
                        <a:t>z/OS</a:t>
                      </a:r>
                      <a:endParaRPr sz="1950">
                        <a:latin typeface="Calibri"/>
                        <a:cs typeface="Calibri"/>
                      </a:endParaRPr>
                    </a:p>
                  </a:txBody>
                  <a:tcPr marL="0" marR="0" marT="191135" marB="0">
                    <a:lnL w="19050">
                      <a:solidFill>
                        <a:srgbClr val="005ABF"/>
                      </a:solidFill>
                      <a:prstDash val="solid"/>
                    </a:lnL>
                    <a:lnR w="19050">
                      <a:solidFill>
                        <a:srgbClr val="005ABF"/>
                      </a:solidFill>
                      <a:prstDash val="solid"/>
                    </a:lnR>
                    <a:lnT w="19050">
                      <a:solidFill>
                        <a:srgbClr val="005ABF"/>
                      </a:solidFill>
                      <a:prstDash val="solid"/>
                    </a:lnT>
                    <a:lnB w="19050">
                      <a:solidFill>
                        <a:srgbClr val="005ABF"/>
                      </a:solidFill>
                      <a:prstDash val="solid"/>
                    </a:lnB>
                  </a:tcPr>
                </a:tc>
                <a:extLst>
                  <a:ext uri="{0D108BD9-81ED-4DB2-BD59-A6C34878D82A}">
                    <a16:rowId xmlns:a16="http://schemas.microsoft.com/office/drawing/2014/main" val="10003"/>
                  </a:ext>
                </a:extLst>
              </a:tr>
              <a:tr h="740410">
                <a:tc>
                  <a:txBody>
                    <a:bodyPr/>
                    <a:lstStyle/>
                    <a:p>
                      <a:pPr marL="92710">
                        <a:lnSpc>
                          <a:spcPct val="100000"/>
                        </a:lnSpc>
                        <a:spcBef>
                          <a:spcPts val="1505"/>
                        </a:spcBef>
                      </a:pPr>
                      <a:r>
                        <a:rPr sz="1950" b="1" spc="150" dirty="0">
                          <a:solidFill>
                            <a:srgbClr val="005ABF"/>
                          </a:solidFill>
                          <a:latin typeface="Calibri"/>
                          <a:cs typeface="Calibri"/>
                        </a:rPr>
                        <a:t>Hardware</a:t>
                      </a:r>
                      <a:endParaRPr sz="1950">
                        <a:latin typeface="Calibri"/>
                        <a:cs typeface="Calibri"/>
                      </a:endParaRPr>
                    </a:p>
                  </a:txBody>
                  <a:tcPr marL="0" marR="0" marT="191135" marB="0">
                    <a:lnL w="19050">
                      <a:solidFill>
                        <a:srgbClr val="005ABF"/>
                      </a:solidFill>
                      <a:prstDash val="solid"/>
                    </a:lnL>
                    <a:lnR w="19050">
                      <a:solidFill>
                        <a:srgbClr val="005ABF"/>
                      </a:solidFill>
                      <a:prstDash val="solid"/>
                    </a:lnR>
                    <a:lnT w="19050">
                      <a:solidFill>
                        <a:srgbClr val="005ABF"/>
                      </a:solidFill>
                      <a:prstDash val="solid"/>
                    </a:lnT>
                    <a:lnB w="19050">
                      <a:solidFill>
                        <a:srgbClr val="005ABF"/>
                      </a:solidFill>
                      <a:prstDash val="solid"/>
                    </a:lnB>
                  </a:tcPr>
                </a:tc>
                <a:tc>
                  <a:txBody>
                    <a:bodyPr/>
                    <a:lstStyle/>
                    <a:p>
                      <a:pPr marL="92710">
                        <a:lnSpc>
                          <a:spcPct val="100000"/>
                        </a:lnSpc>
                        <a:spcBef>
                          <a:spcPts val="1505"/>
                        </a:spcBef>
                      </a:pPr>
                      <a:r>
                        <a:rPr sz="1950" spc="175" dirty="0">
                          <a:solidFill>
                            <a:srgbClr val="005ABF"/>
                          </a:solidFill>
                          <a:latin typeface="Calibri"/>
                          <a:cs typeface="Calibri"/>
                        </a:rPr>
                        <a:t>NASA</a:t>
                      </a:r>
                      <a:r>
                        <a:rPr sz="1950" spc="90" dirty="0">
                          <a:solidFill>
                            <a:srgbClr val="005ABF"/>
                          </a:solidFill>
                          <a:latin typeface="Calibri"/>
                          <a:cs typeface="Calibri"/>
                        </a:rPr>
                        <a:t> </a:t>
                      </a:r>
                      <a:r>
                        <a:rPr sz="1950" spc="155" dirty="0">
                          <a:solidFill>
                            <a:srgbClr val="005ABF"/>
                          </a:solidFill>
                          <a:latin typeface="Calibri"/>
                          <a:cs typeface="Calibri"/>
                        </a:rPr>
                        <a:t>GRUVE</a:t>
                      </a:r>
                      <a:r>
                        <a:rPr sz="1950" spc="95" dirty="0">
                          <a:solidFill>
                            <a:srgbClr val="005ABF"/>
                          </a:solidFill>
                          <a:latin typeface="Calibri"/>
                          <a:cs typeface="Calibri"/>
                        </a:rPr>
                        <a:t> </a:t>
                      </a:r>
                      <a:r>
                        <a:rPr sz="1950" spc="155" dirty="0">
                          <a:solidFill>
                            <a:srgbClr val="005ABF"/>
                          </a:solidFill>
                          <a:latin typeface="Calibri"/>
                          <a:cs typeface="Calibri"/>
                        </a:rPr>
                        <a:t>System</a:t>
                      </a:r>
                      <a:endParaRPr sz="1950">
                        <a:latin typeface="Calibri"/>
                        <a:cs typeface="Calibri"/>
                      </a:endParaRPr>
                    </a:p>
                  </a:txBody>
                  <a:tcPr marL="0" marR="0" marT="191135" marB="0">
                    <a:lnL w="19050">
                      <a:solidFill>
                        <a:srgbClr val="005ABF"/>
                      </a:solidFill>
                      <a:prstDash val="solid"/>
                    </a:lnL>
                    <a:lnR w="19050">
                      <a:solidFill>
                        <a:srgbClr val="005ABF"/>
                      </a:solidFill>
                      <a:prstDash val="solid"/>
                    </a:lnR>
                    <a:lnT w="19050">
                      <a:solidFill>
                        <a:srgbClr val="005ABF"/>
                      </a:solidFill>
                      <a:prstDash val="solid"/>
                    </a:lnT>
                    <a:lnB w="19050">
                      <a:solidFill>
                        <a:srgbClr val="005ABF"/>
                      </a:solidFill>
                      <a:prstDash val="solid"/>
                    </a:lnB>
                  </a:tcPr>
                </a:tc>
                <a:extLst>
                  <a:ext uri="{0D108BD9-81ED-4DB2-BD59-A6C34878D82A}">
                    <a16:rowId xmlns:a16="http://schemas.microsoft.com/office/drawing/2014/main" val="10004"/>
                  </a:ext>
                </a:extLst>
              </a:tr>
            </a:tbl>
          </a:graphicData>
        </a:graphic>
      </p:graphicFrame>
      <p:sp>
        <p:nvSpPr>
          <p:cNvPr id="3" name="object 3" descr="$PPTXTitle"/>
          <p:cNvSpPr txBox="1">
            <a:spLocks noGrp="1"/>
          </p:cNvSpPr>
          <p:nvPr>
            <p:ph type="title"/>
          </p:nvPr>
        </p:nvSpPr>
        <p:spPr>
          <a:prstGeom prst="rect">
            <a:avLst/>
          </a:prstGeom>
        </p:spPr>
        <p:txBody>
          <a:bodyPr vert="horz" wrap="square" lIns="0" tIns="539680" rIns="0" bIns="0" rtlCol="0">
            <a:spAutoFit/>
          </a:bodyPr>
          <a:lstStyle/>
          <a:p>
            <a:pPr marL="12065">
              <a:lnSpc>
                <a:spcPct val="100000"/>
              </a:lnSpc>
              <a:spcBef>
                <a:spcPts val="100"/>
              </a:spcBef>
            </a:pPr>
            <a:r>
              <a:rPr spc="254" dirty="0"/>
              <a:t>Technical</a:t>
            </a:r>
            <a:r>
              <a:rPr spc="210" dirty="0"/>
              <a:t> </a:t>
            </a:r>
            <a:r>
              <a:rPr spc="254" dirty="0"/>
              <a:t>Requirements</a:t>
            </a:r>
            <a:r>
              <a:rPr spc="215" dirty="0"/>
              <a:t> </a:t>
            </a:r>
            <a:r>
              <a:rPr spc="345" dirty="0"/>
              <a:t>Summary</a:t>
            </a:r>
          </a:p>
        </p:txBody>
      </p:sp>
      <p:grpSp>
        <p:nvGrpSpPr>
          <p:cNvPr id="4" name="object 4"/>
          <p:cNvGrpSpPr/>
          <p:nvPr/>
        </p:nvGrpSpPr>
        <p:grpSpPr>
          <a:xfrm>
            <a:off x="11023092" y="0"/>
            <a:ext cx="7265034" cy="4017010"/>
            <a:chOff x="11023092" y="0"/>
            <a:chExt cx="7265034" cy="4017010"/>
          </a:xfrm>
        </p:grpSpPr>
        <p:pic>
          <p:nvPicPr>
            <p:cNvPr id="5" name="object 5"/>
            <p:cNvPicPr/>
            <p:nvPr/>
          </p:nvPicPr>
          <p:blipFill>
            <a:blip r:embed="rId2" cstate="print"/>
            <a:stretch>
              <a:fillRect/>
            </a:stretch>
          </p:blipFill>
          <p:spPr>
            <a:xfrm>
              <a:off x="11023092" y="0"/>
              <a:ext cx="7264908" cy="4016882"/>
            </a:xfrm>
            <a:prstGeom prst="rect">
              <a:avLst/>
            </a:prstGeom>
          </p:spPr>
        </p:pic>
        <p:pic>
          <p:nvPicPr>
            <p:cNvPr id="6" name="object 6"/>
            <p:cNvPicPr/>
            <p:nvPr/>
          </p:nvPicPr>
          <p:blipFill>
            <a:blip r:embed="rId3" cstate="print"/>
            <a:stretch>
              <a:fillRect/>
            </a:stretch>
          </p:blipFill>
          <p:spPr>
            <a:xfrm>
              <a:off x="11477726" y="276326"/>
              <a:ext cx="6571869" cy="3285743"/>
            </a:xfrm>
            <a:prstGeom prst="rect">
              <a:avLst/>
            </a:prstGeom>
          </p:spPr>
        </p:pic>
      </p:grpSp>
      <p:sp>
        <p:nvSpPr>
          <p:cNvPr id="7" name="object 7"/>
          <p:cNvSpPr txBox="1"/>
          <p:nvPr/>
        </p:nvSpPr>
        <p:spPr>
          <a:xfrm>
            <a:off x="17398500" y="9421237"/>
            <a:ext cx="236220" cy="323215"/>
          </a:xfrm>
          <a:prstGeom prst="rect">
            <a:avLst/>
          </a:prstGeom>
        </p:spPr>
        <p:txBody>
          <a:bodyPr vert="horz" wrap="square" lIns="0" tIns="10795" rIns="0" bIns="0" rtlCol="0">
            <a:spAutoFit/>
          </a:bodyPr>
          <a:lstStyle/>
          <a:p>
            <a:pPr marL="12700">
              <a:lnSpc>
                <a:spcPct val="100000"/>
              </a:lnSpc>
              <a:spcBef>
                <a:spcPts val="85"/>
              </a:spcBef>
            </a:pPr>
            <a:r>
              <a:rPr sz="1800" spc="-65" dirty="0">
                <a:solidFill>
                  <a:srgbClr val="04191A"/>
                </a:solidFill>
                <a:latin typeface="Calibri"/>
                <a:cs typeface="Calibri"/>
              </a:rPr>
              <a:t>18</a:t>
            </a:r>
            <a:endParaRPr sz="180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1848"/>
    </mc:Choice>
    <mc:Fallback xmlns="">
      <p:transition spd="slow" advTm="184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1|2.1|1.4|2.7|1.4|1.5|1.7"/>
</p:tagLst>
</file>

<file path=ppt/tags/tag2.xml><?xml version="1.0" encoding="utf-8"?>
<p:tagLst xmlns:a="http://schemas.openxmlformats.org/drawingml/2006/main" xmlns:r="http://schemas.openxmlformats.org/officeDocument/2006/relationships" xmlns:p="http://schemas.openxmlformats.org/presentationml/2006/main">
  <p:tag name="TIMING" val="|7.3|1.8|1.5|2.7|1.2|2.2|1.8|1.4|2|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1425</TotalTime>
  <Words>842</Words>
  <Application>Microsoft Office PowerPoint</Application>
  <PresentationFormat>Custom</PresentationFormat>
  <Paragraphs>100</Paragraphs>
  <Slides>10</Slides>
  <Notes>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Innovating Together: An Introduction to CDVS</vt:lpstr>
      <vt:lpstr>Thank You for Your Time</vt:lpstr>
      <vt:lpstr>The Landscape Introduction to the HELIOS Project &amp; the Pacific Bridge connection</vt:lpstr>
      <vt:lpstr>Who We Are (The "What") Streaming Architecture Overview</vt:lpstr>
      <vt:lpstr>The CDVS Advantage (The "How") Data Transformation and Rendering</vt:lpstr>
      <vt:lpstr>Synergy with IBM Immersive Visualization Holographic Integration</vt:lpstr>
      <vt:lpstr>Q&amp;A and Next Steps Digital Twin Overlay and Holographic Correction &amp; Design</vt:lpstr>
      <vt:lpstr>Quantum-Safe Security Measures &amp; BlockChain</vt:lpstr>
      <vt:lpstr>Technical Requirements Summary</vt:lpstr>
      <vt:lpstr>Key Takeaways and Impact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Innovating Together: An Introduction to CDVS</dc:title>
  <cp:lastModifiedBy>Kevin Turner</cp:lastModifiedBy>
  <cp:revision>6</cp:revision>
  <dcterms:created xsi:type="dcterms:W3CDTF">2026-02-11T06:52:58Z</dcterms:created>
  <dcterms:modified xsi:type="dcterms:W3CDTF">2026-03-26T00:53:47Z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2026-02-11T00:00:00Z</vt:filetime>
  </property>
  <property fmtid="{D5CDD505-2E9C-101B-9397-08002B2CF9AE}" pid="3" name="CreationClient">
    <vt:lpwstr>outline-to-presentation</vt:lpwstr>
  </property>
  <property fmtid="{D5CDD505-2E9C-101B-9397-08002B2CF9AE}" pid="4" name="Creator">
    <vt:lpwstr>Adobe Express</vt:lpwstr>
  </property>
  <property fmtid="{D5CDD505-2E9C-101B-9397-08002B2CF9AE}" pid="5" name="LastSaved">
    <vt:filetime>2026-02-11T00:00:00Z</vt:filetime>
  </property>
  <property fmtid="{D5CDD505-2E9C-101B-9397-08002B2CF9AE}" pid="6" name="Producer">
    <vt:lpwstr>Adobe Express</vt:lpwstr>
  </property>
</Properties>
</file>